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38"/>
  </p:handoutMasterIdLst>
  <p:sldIdLst>
    <p:sldId id="256" r:id="rId2"/>
    <p:sldId id="258" r:id="rId3"/>
    <p:sldId id="261" r:id="rId4"/>
    <p:sldId id="263" r:id="rId5"/>
    <p:sldId id="264" r:id="rId6"/>
    <p:sldId id="266" r:id="rId7"/>
    <p:sldId id="267" r:id="rId8"/>
    <p:sldId id="268" r:id="rId9"/>
    <p:sldId id="269" r:id="rId10"/>
    <p:sldId id="270" r:id="rId11"/>
    <p:sldId id="271" r:id="rId12"/>
    <p:sldId id="272" r:id="rId13"/>
    <p:sldId id="273" r:id="rId14"/>
    <p:sldId id="274" r:id="rId15"/>
    <p:sldId id="275" r:id="rId16"/>
    <p:sldId id="277" r:id="rId17"/>
    <p:sldId id="278" r:id="rId18"/>
    <p:sldId id="280" r:id="rId19"/>
    <p:sldId id="279" r:id="rId20"/>
    <p:sldId id="282"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Lst>
  <p:sldSz cx="9144000" cy="6858000" type="screen4x3"/>
  <p:notesSz cx="6888163" cy="100203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99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60"/>
  </p:normalViewPr>
  <p:slideViewPr>
    <p:cSldViewPr>
      <p:cViewPr varScale="1">
        <p:scale>
          <a:sx n="70" d="100"/>
          <a:sy n="70" d="100"/>
        </p:scale>
        <p:origin x="1248"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57FFC503-ED35-43CC-ADA9-896CB780770F}" type="datetimeFigureOut">
              <a:rPr lang="en-US" smtClean="0"/>
              <a:pPr/>
              <a:t>3/24/2021</a:t>
            </a:fld>
            <a:endParaRPr lang="en-US"/>
          </a:p>
        </p:txBody>
      </p:sp>
      <p:sp>
        <p:nvSpPr>
          <p:cNvPr id="4" name="Footer Placeholder 3"/>
          <p:cNvSpPr>
            <a:spLocks noGrp="1"/>
          </p:cNvSpPr>
          <p:nvPr>
            <p:ph type="ftr" sz="quarter" idx="2"/>
          </p:nvPr>
        </p:nvSpPr>
        <p:spPr>
          <a:xfrm>
            <a:off x="0" y="9517063"/>
            <a:ext cx="2984500" cy="5016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02075" y="9517063"/>
            <a:ext cx="2984500" cy="501650"/>
          </a:xfrm>
          <a:prstGeom prst="rect">
            <a:avLst/>
          </a:prstGeom>
        </p:spPr>
        <p:txBody>
          <a:bodyPr vert="horz" lIns="91440" tIns="45720" rIns="91440" bIns="45720" rtlCol="0" anchor="b"/>
          <a:lstStyle>
            <a:lvl1pPr algn="r">
              <a:defRPr sz="1200"/>
            </a:lvl1pPr>
          </a:lstStyle>
          <a:p>
            <a:fld id="{E03B4C21-3B56-4758-A509-D01872F3E756}" type="slidenum">
              <a:rPr lang="en-US" smtClean="0"/>
              <a:pPr/>
              <a:t>‹#›</a:t>
            </a:fld>
            <a:endParaRPr lang="en-US"/>
          </a:p>
        </p:txBody>
      </p:sp>
    </p:spTree>
    <p:extLst>
      <p:ext uri="{BB962C8B-B14F-4D97-AF65-F5344CB8AC3E}">
        <p14:creationId xmlns:p14="http://schemas.microsoft.com/office/powerpoint/2010/main" val="17373033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a:lstStyle/>
          <a:p>
            <a:fld id="{FF590EFF-3AFA-42D8-B355-A22CFE327D17}" type="slidenum">
              <a:rPr lang="id-ID" smtClean="0"/>
              <a:pPr/>
              <a:t>‹#›</a:t>
            </a:fld>
            <a:endParaRPr lang="id-ID"/>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FF590EFF-3AFA-42D8-B355-A22CFE327D17}" type="slidenum">
              <a:rPr lang="id-ID" smtClean="0"/>
              <a:pPr/>
              <a:t>‹#›</a:t>
            </a:fld>
            <a:endParaRPr lang="id-ID"/>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FF590EFF-3AFA-42D8-B355-A22CFE327D17}" type="slidenum">
              <a:rPr lang="id-ID" smtClean="0"/>
              <a:pPr/>
              <a:t>‹#›</a:t>
            </a:fld>
            <a:endParaRPr lang="id-ID"/>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21DAB04-DD02-4F27-926B-3569E5F87CEE}" type="datetimeFigureOut">
              <a:rPr lang="id-ID" smtClean="0"/>
              <a:pPr/>
              <a:t>24/03/2021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FF590EFF-3AFA-42D8-B355-A22CFE327D17}"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621DAB04-DD02-4F27-926B-3569E5F87CEE}" type="datetimeFigureOut">
              <a:rPr lang="id-ID" smtClean="0"/>
              <a:pPr/>
              <a:t>24/03/2021</a:t>
            </a:fld>
            <a:endParaRPr lang="id-ID"/>
          </a:p>
        </p:txBody>
      </p:sp>
      <p:sp>
        <p:nvSpPr>
          <p:cNvPr id="6" name="Footer Placeholder 5"/>
          <p:cNvSpPr>
            <a:spLocks noGrp="1"/>
          </p:cNvSpPr>
          <p:nvPr>
            <p:ph type="ftr" sz="quarter" idx="11"/>
          </p:nvPr>
        </p:nvSpPr>
        <p:spPr>
          <a:xfrm>
            <a:off x="914400" y="55499"/>
            <a:ext cx="5562600" cy="365125"/>
          </a:xfrm>
        </p:spPr>
        <p:txBody>
          <a:bodyPr/>
          <a:lstStyle/>
          <a:p>
            <a:endParaRPr lang="id-ID"/>
          </a:p>
        </p:txBody>
      </p:sp>
      <p:sp>
        <p:nvSpPr>
          <p:cNvPr id="7" name="Slide Number Placeholder 6"/>
          <p:cNvSpPr>
            <a:spLocks noGrp="1"/>
          </p:cNvSpPr>
          <p:nvPr>
            <p:ph type="sldNum" sz="quarter" idx="12"/>
          </p:nvPr>
        </p:nvSpPr>
        <p:spPr>
          <a:xfrm>
            <a:off x="8610600" y="55499"/>
            <a:ext cx="457200" cy="365125"/>
          </a:xfrm>
        </p:spPr>
        <p:txBody>
          <a:bodyPr/>
          <a:lstStyle/>
          <a:p>
            <a:fld id="{FF590EFF-3AFA-42D8-B355-A22CFE327D17}"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21DAB04-DD02-4F27-926B-3569E5F87CEE}" type="datetimeFigureOut">
              <a:rPr lang="id-ID" smtClean="0"/>
              <a:pPr/>
              <a:t>24/03/2021</a:t>
            </a:fld>
            <a:endParaRPr lang="id-ID"/>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id-ID"/>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F590EFF-3AFA-42D8-B355-A22CFE327D17}"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67544" y="1844824"/>
            <a:ext cx="8496944" cy="3108543"/>
          </a:xfrm>
          <a:prstGeom prst="rect">
            <a:avLst/>
          </a:prstGeom>
          <a:noFill/>
        </p:spPr>
        <p:txBody>
          <a:bodyPr wrap="square" rtlCol="0">
            <a:spAutoFit/>
          </a:bodyPr>
          <a:lstStyle/>
          <a:p>
            <a:pPr algn="ctr">
              <a:buNone/>
            </a:pPr>
            <a:r>
              <a:rPr lang="id-ID" sz="2800">
                <a:latin typeface="Arial" pitchFamily="34" charset="0"/>
                <a:cs typeface="Arial" pitchFamily="34" charset="0"/>
              </a:rPr>
              <a:t>BAB 4</a:t>
            </a:r>
            <a:endParaRPr lang="id-ID" sz="2800" dirty="0">
              <a:latin typeface="Arial" pitchFamily="34" charset="0"/>
              <a:cs typeface="Arial" pitchFamily="34" charset="0"/>
            </a:endParaRPr>
          </a:p>
          <a:p>
            <a:pPr algn="ctr">
              <a:buNone/>
            </a:pPr>
            <a:r>
              <a:rPr lang="id-ID" sz="2800" dirty="0">
                <a:latin typeface="Arial" pitchFamily="34" charset="0"/>
                <a:cs typeface="Arial" pitchFamily="34" charset="0"/>
              </a:rPr>
              <a:t>“ PENGGUNA DAN PENGEMBANG </a:t>
            </a:r>
            <a:r>
              <a:rPr lang="id-ID" sz="2800">
                <a:latin typeface="Arial" pitchFamily="34" charset="0"/>
                <a:cs typeface="Arial" pitchFamily="34" charset="0"/>
              </a:rPr>
              <a:t>SISTEM”</a:t>
            </a:r>
            <a:endParaRPr lang="en-US" sz="2800">
              <a:latin typeface="Arial" pitchFamily="34" charset="0"/>
              <a:cs typeface="Arial" pitchFamily="34" charset="0"/>
            </a:endParaRPr>
          </a:p>
          <a:p>
            <a:pPr algn="ctr">
              <a:buNone/>
            </a:pPr>
            <a:endParaRPr lang="en-US" sz="2800" b="1">
              <a:latin typeface="Arial" pitchFamily="34" charset="0"/>
              <a:cs typeface="Arial" pitchFamily="34" charset="0"/>
            </a:endParaRPr>
          </a:p>
          <a:p>
            <a:pPr algn="ctr">
              <a:buNone/>
            </a:pPr>
            <a:endParaRPr lang="en-US" sz="2800" b="1">
              <a:latin typeface="Arial" pitchFamily="34" charset="0"/>
              <a:cs typeface="Arial" pitchFamily="34" charset="0"/>
            </a:endParaRPr>
          </a:p>
          <a:p>
            <a:pPr algn="ctr">
              <a:buNone/>
            </a:pPr>
            <a:endParaRPr lang="en-US" sz="2800" b="1">
              <a:latin typeface="Arial" pitchFamily="34" charset="0"/>
              <a:cs typeface="Arial" pitchFamily="34" charset="0"/>
            </a:endParaRPr>
          </a:p>
          <a:p>
            <a:pPr algn="ctr">
              <a:buNone/>
            </a:pPr>
            <a:endParaRPr lang="en-US" sz="2800" b="1">
              <a:latin typeface="Arial" pitchFamily="34" charset="0"/>
              <a:cs typeface="Arial" pitchFamily="34" charset="0"/>
            </a:endParaRPr>
          </a:p>
          <a:p>
            <a:pPr algn="ctr">
              <a:buNone/>
            </a:pPr>
            <a:r>
              <a:rPr lang="en-US" sz="2800" b="1">
                <a:latin typeface="Arial" pitchFamily="34" charset="0"/>
                <a:cs typeface="Arial" pitchFamily="34" charset="0"/>
              </a:rPr>
              <a:t>Ilham Kudratul Alam</a:t>
            </a:r>
            <a:endParaRPr lang="en-US" sz="2800" b="1"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547664"/>
            <a:ext cx="8229600" cy="5143536"/>
          </a:xfrm>
        </p:spPr>
        <p:txBody>
          <a:bodyPr/>
          <a:lstStyle/>
          <a:p>
            <a:pPr algn="just">
              <a:lnSpc>
                <a:spcPct val="150000"/>
              </a:lnSpc>
              <a:buNone/>
            </a:pPr>
            <a:r>
              <a:rPr lang="id-ID" dirty="0">
                <a:latin typeface="Arial" pitchFamily="34" charset="0"/>
                <a:cs typeface="Arial" pitchFamily="34" charset="0"/>
              </a:rPr>
              <a:t>		</a:t>
            </a:r>
            <a:r>
              <a:rPr lang="id-ID" sz="2400" dirty="0">
                <a:latin typeface="Arial" pitchFamily="34" charset="0"/>
                <a:cs typeface="Arial" pitchFamily="34" charset="0"/>
              </a:rPr>
              <a:t>Spesialis informasi dalam layanan informasi dapat diorganisasikan menurut berbagai macam cara. Unit-unit organisasional yang pertama disentralisasikan di dalam perusahaan, dengan hampir seluruh sumber daya informasi berlokasi di unit IT.</a:t>
            </a:r>
          </a:p>
        </p:txBody>
      </p:sp>
      <p:sp>
        <p:nvSpPr>
          <p:cNvPr id="4" name="TextBox 3"/>
          <p:cNvSpPr txBox="1"/>
          <p:nvPr/>
        </p:nvSpPr>
        <p:spPr>
          <a:xfrm>
            <a:off x="1043608" y="548680"/>
            <a:ext cx="7596336" cy="2308324"/>
          </a:xfrm>
          <a:prstGeom prst="rect">
            <a:avLst/>
          </a:prstGeom>
          <a:noFill/>
        </p:spPr>
        <p:txBody>
          <a:bodyPr wrap="square" rtlCol="0">
            <a:spAutoFit/>
          </a:bodyPr>
          <a:lstStyle/>
          <a:p>
            <a:pPr algn="ctr"/>
            <a:r>
              <a:rPr lang="id-ID" sz="3600" dirty="0">
                <a:solidFill>
                  <a:srgbClr val="FFFF00"/>
                </a:solidFill>
                <a:latin typeface="Arial" pitchFamily="34" charset="0"/>
                <a:cs typeface="Arial" pitchFamily="34" charset="0"/>
              </a:rPr>
              <a:t>Struktur Organisasi Layanan Informasi</a:t>
            </a:r>
          </a:p>
          <a:p>
            <a:pPr algn="ctr"/>
            <a:endParaRPr lang="en-US" sz="3600" dirty="0">
              <a:latin typeface="Arial" pitchFamily="34" charset="0"/>
              <a:cs typeface="Arial" pitchFamily="34" charset="0"/>
            </a:endParaRPr>
          </a:p>
          <a:p>
            <a:pPr algn="ctr"/>
            <a:endParaRPr lang="en-US" sz="36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621852"/>
          </a:xfrm>
        </p:spPr>
        <p:txBody>
          <a:bodyPr>
            <a:noAutofit/>
          </a:bodyPr>
          <a:lstStyle/>
          <a:p>
            <a:pPr algn="ctr"/>
            <a:r>
              <a:rPr lang="id-ID" sz="2800" dirty="0">
                <a:solidFill>
                  <a:srgbClr val="FFFF00"/>
                </a:solidFill>
                <a:latin typeface="Arial" pitchFamily="34" charset="0"/>
                <a:cs typeface="Arial" pitchFamily="34" charset="0"/>
              </a:rPr>
              <a:t>Tren dari struktur tersentralisasi ke Desentralisasi</a:t>
            </a:r>
          </a:p>
        </p:txBody>
      </p:sp>
      <p:sp>
        <p:nvSpPr>
          <p:cNvPr id="4" name="Rectangle 3"/>
          <p:cNvSpPr/>
          <p:nvPr/>
        </p:nvSpPr>
        <p:spPr>
          <a:xfrm>
            <a:off x="285720" y="207167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Manajer</a:t>
            </a:r>
          </a:p>
          <a:p>
            <a:pPr algn="ctr"/>
            <a:r>
              <a:rPr lang="id-ID" sz="1400" dirty="0">
                <a:solidFill>
                  <a:schemeClr val="bg1"/>
                </a:solidFill>
                <a:latin typeface="Arial" pitchFamily="34" charset="0"/>
                <a:cs typeface="Arial" pitchFamily="34" charset="0"/>
              </a:rPr>
              <a:t>pengembangan</a:t>
            </a:r>
          </a:p>
          <a:p>
            <a:pPr algn="ctr"/>
            <a:r>
              <a:rPr lang="id-ID" sz="1400" dirty="0">
                <a:solidFill>
                  <a:schemeClr val="bg1"/>
                </a:solidFill>
                <a:latin typeface="Arial" pitchFamily="34" charset="0"/>
                <a:cs typeface="Arial" pitchFamily="34" charset="0"/>
              </a:rPr>
              <a:t>sistem</a:t>
            </a:r>
          </a:p>
        </p:txBody>
      </p:sp>
      <p:sp>
        <p:nvSpPr>
          <p:cNvPr id="7" name="Rectangle 6"/>
          <p:cNvSpPr/>
          <p:nvPr/>
        </p:nvSpPr>
        <p:spPr>
          <a:xfrm>
            <a:off x="2071670" y="207167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Manajer</a:t>
            </a:r>
          </a:p>
          <a:p>
            <a:pPr algn="ctr"/>
            <a:r>
              <a:rPr lang="id-ID" sz="1400" dirty="0">
                <a:solidFill>
                  <a:schemeClr val="bg1"/>
                </a:solidFill>
                <a:latin typeface="Arial" pitchFamily="34" charset="0"/>
                <a:cs typeface="Arial" pitchFamily="34" charset="0"/>
              </a:rPr>
              <a:t>pemeliharaan</a:t>
            </a:r>
          </a:p>
          <a:p>
            <a:pPr algn="ctr"/>
            <a:r>
              <a:rPr lang="id-ID" sz="1400" dirty="0">
                <a:solidFill>
                  <a:schemeClr val="bg1"/>
                </a:solidFill>
                <a:latin typeface="Arial" pitchFamily="34" charset="0"/>
                <a:cs typeface="Arial" pitchFamily="34" charset="0"/>
              </a:rPr>
              <a:t>sistem</a:t>
            </a:r>
          </a:p>
        </p:txBody>
      </p:sp>
      <p:sp>
        <p:nvSpPr>
          <p:cNvPr id="8" name="Rectangle 7"/>
          <p:cNvSpPr/>
          <p:nvPr/>
        </p:nvSpPr>
        <p:spPr>
          <a:xfrm>
            <a:off x="3857620" y="207167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Manajer</a:t>
            </a:r>
          </a:p>
          <a:p>
            <a:pPr algn="ctr"/>
            <a:r>
              <a:rPr lang="id-ID" sz="1400" dirty="0">
                <a:solidFill>
                  <a:schemeClr val="bg1"/>
                </a:solidFill>
                <a:latin typeface="Arial" pitchFamily="34" charset="0"/>
                <a:cs typeface="Arial" pitchFamily="34" charset="0"/>
              </a:rPr>
              <a:t>operasi</a:t>
            </a:r>
          </a:p>
          <a:p>
            <a:pPr algn="ctr"/>
            <a:r>
              <a:rPr lang="id-ID" sz="1400" dirty="0">
                <a:solidFill>
                  <a:schemeClr val="bg1"/>
                </a:solidFill>
                <a:latin typeface="Arial" pitchFamily="34" charset="0"/>
                <a:cs typeface="Arial" pitchFamily="34" charset="0"/>
              </a:rPr>
              <a:t>komputer</a:t>
            </a:r>
          </a:p>
        </p:txBody>
      </p:sp>
      <p:sp>
        <p:nvSpPr>
          <p:cNvPr id="9" name="Rectangle 8"/>
          <p:cNvSpPr/>
          <p:nvPr/>
        </p:nvSpPr>
        <p:spPr>
          <a:xfrm>
            <a:off x="5643570" y="207167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Manajer</a:t>
            </a:r>
          </a:p>
          <a:p>
            <a:pPr algn="ctr"/>
            <a:r>
              <a:rPr lang="id-ID" sz="1400" dirty="0">
                <a:solidFill>
                  <a:schemeClr val="bg1"/>
                </a:solidFill>
                <a:latin typeface="Arial" pitchFamily="34" charset="0"/>
                <a:cs typeface="Arial" pitchFamily="34" charset="0"/>
              </a:rPr>
              <a:t>operasi</a:t>
            </a:r>
          </a:p>
          <a:p>
            <a:pPr algn="ctr"/>
            <a:r>
              <a:rPr lang="id-ID" sz="1400" dirty="0">
                <a:solidFill>
                  <a:schemeClr val="bg1"/>
                </a:solidFill>
                <a:latin typeface="Arial" pitchFamily="34" charset="0"/>
                <a:cs typeface="Arial" pitchFamily="34" charset="0"/>
              </a:rPr>
              <a:t>basis data</a:t>
            </a:r>
          </a:p>
        </p:txBody>
      </p:sp>
      <p:sp>
        <p:nvSpPr>
          <p:cNvPr id="10" name="Rectangle 9"/>
          <p:cNvSpPr/>
          <p:nvPr/>
        </p:nvSpPr>
        <p:spPr>
          <a:xfrm>
            <a:off x="7429520" y="207167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Manajer</a:t>
            </a:r>
          </a:p>
          <a:p>
            <a:pPr algn="ctr"/>
            <a:r>
              <a:rPr lang="id-ID" sz="1400" dirty="0">
                <a:solidFill>
                  <a:schemeClr val="bg1"/>
                </a:solidFill>
                <a:latin typeface="Arial" pitchFamily="34" charset="0"/>
                <a:cs typeface="Arial" pitchFamily="34" charset="0"/>
              </a:rPr>
              <a:t>jaringan</a:t>
            </a:r>
          </a:p>
        </p:txBody>
      </p:sp>
      <p:sp>
        <p:nvSpPr>
          <p:cNvPr id="11" name="Rectangle 10"/>
          <p:cNvSpPr/>
          <p:nvPr/>
        </p:nvSpPr>
        <p:spPr>
          <a:xfrm>
            <a:off x="285720" y="3643314"/>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Analis</a:t>
            </a:r>
          </a:p>
          <a:p>
            <a:pPr algn="ctr"/>
            <a:r>
              <a:rPr lang="id-ID" sz="1400" dirty="0">
                <a:solidFill>
                  <a:schemeClr val="bg1"/>
                </a:solidFill>
                <a:latin typeface="Arial" pitchFamily="34" charset="0"/>
                <a:cs typeface="Arial" pitchFamily="34" charset="0"/>
              </a:rPr>
              <a:t>sistem</a:t>
            </a:r>
          </a:p>
        </p:txBody>
      </p:sp>
      <p:sp>
        <p:nvSpPr>
          <p:cNvPr id="12" name="Rectangle 11"/>
          <p:cNvSpPr/>
          <p:nvPr/>
        </p:nvSpPr>
        <p:spPr>
          <a:xfrm>
            <a:off x="2071670" y="3643314"/>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Analis</a:t>
            </a:r>
          </a:p>
          <a:p>
            <a:pPr algn="ctr"/>
            <a:r>
              <a:rPr lang="id-ID" sz="1400" dirty="0">
                <a:solidFill>
                  <a:schemeClr val="bg1"/>
                </a:solidFill>
                <a:latin typeface="Arial" pitchFamily="34" charset="0"/>
                <a:cs typeface="Arial" pitchFamily="34" charset="0"/>
              </a:rPr>
              <a:t>sistem</a:t>
            </a:r>
          </a:p>
        </p:txBody>
      </p:sp>
      <p:sp>
        <p:nvSpPr>
          <p:cNvPr id="13" name="Rectangle 12"/>
          <p:cNvSpPr/>
          <p:nvPr/>
        </p:nvSpPr>
        <p:spPr>
          <a:xfrm>
            <a:off x="3857620" y="3643314"/>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Pegawai</a:t>
            </a:r>
          </a:p>
          <a:p>
            <a:pPr algn="ctr"/>
            <a:r>
              <a:rPr lang="id-ID" sz="1400" dirty="0">
                <a:solidFill>
                  <a:schemeClr val="bg1"/>
                </a:solidFill>
                <a:latin typeface="Arial" pitchFamily="34" charset="0"/>
                <a:cs typeface="Arial" pitchFamily="34" charset="0"/>
              </a:rPr>
              <a:t>operator</a:t>
            </a:r>
          </a:p>
        </p:txBody>
      </p:sp>
      <p:sp>
        <p:nvSpPr>
          <p:cNvPr id="14" name="Rectangle 13"/>
          <p:cNvSpPr/>
          <p:nvPr/>
        </p:nvSpPr>
        <p:spPr>
          <a:xfrm>
            <a:off x="5643570" y="3643314"/>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Administrasi</a:t>
            </a:r>
          </a:p>
          <a:p>
            <a:pPr algn="ctr"/>
            <a:r>
              <a:rPr lang="id-ID" sz="1400" dirty="0">
                <a:solidFill>
                  <a:schemeClr val="bg1"/>
                </a:solidFill>
                <a:latin typeface="Arial" pitchFamily="34" charset="0"/>
                <a:cs typeface="Arial" pitchFamily="34" charset="0"/>
              </a:rPr>
              <a:t>Basis data</a:t>
            </a:r>
          </a:p>
        </p:txBody>
      </p:sp>
      <p:sp>
        <p:nvSpPr>
          <p:cNvPr id="15" name="Rectangle 14"/>
          <p:cNvSpPr/>
          <p:nvPr/>
        </p:nvSpPr>
        <p:spPr>
          <a:xfrm>
            <a:off x="7429520" y="3643314"/>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Speliasis</a:t>
            </a:r>
          </a:p>
          <a:p>
            <a:pPr algn="ctr"/>
            <a:r>
              <a:rPr lang="id-ID" sz="1400" dirty="0">
                <a:solidFill>
                  <a:schemeClr val="bg1"/>
                </a:solidFill>
                <a:latin typeface="Arial" pitchFamily="34" charset="0"/>
                <a:cs typeface="Arial" pitchFamily="34" charset="0"/>
              </a:rPr>
              <a:t>jaringan</a:t>
            </a:r>
          </a:p>
        </p:txBody>
      </p:sp>
      <p:sp>
        <p:nvSpPr>
          <p:cNvPr id="16" name="Rectangle 15"/>
          <p:cNvSpPr/>
          <p:nvPr/>
        </p:nvSpPr>
        <p:spPr>
          <a:xfrm>
            <a:off x="2071670" y="528638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Programer</a:t>
            </a:r>
            <a:r>
              <a:rPr lang="id-ID" sz="1400" dirty="0">
                <a:solidFill>
                  <a:schemeClr val="bg1"/>
                </a:solidFill>
                <a:latin typeface="+mj-lt"/>
              </a:rPr>
              <a:t> </a:t>
            </a:r>
          </a:p>
        </p:txBody>
      </p:sp>
      <p:sp>
        <p:nvSpPr>
          <p:cNvPr id="17" name="Rectangle 16"/>
          <p:cNvSpPr/>
          <p:nvPr/>
        </p:nvSpPr>
        <p:spPr>
          <a:xfrm>
            <a:off x="285720" y="5286388"/>
            <a:ext cx="1500198"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bg1"/>
                </a:solidFill>
                <a:latin typeface="Arial" pitchFamily="34" charset="0"/>
                <a:cs typeface="Arial" pitchFamily="34" charset="0"/>
              </a:rPr>
              <a:t>Programer</a:t>
            </a:r>
          </a:p>
        </p:txBody>
      </p:sp>
      <p:cxnSp>
        <p:nvCxnSpPr>
          <p:cNvPr id="25" name="Straight Connector 24"/>
          <p:cNvCxnSpPr/>
          <p:nvPr/>
        </p:nvCxnSpPr>
        <p:spPr>
          <a:xfrm rot="5400000" flipH="1" flipV="1">
            <a:off x="750464" y="1821248"/>
            <a:ext cx="4992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flipH="1" flipV="1">
            <a:off x="2537208" y="1820454"/>
            <a:ext cx="4992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flipH="1" flipV="1">
            <a:off x="6109108" y="1820454"/>
            <a:ext cx="4992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endCxn id="36" idx="2"/>
          </p:cNvCxnSpPr>
          <p:nvPr/>
        </p:nvCxnSpPr>
        <p:spPr>
          <a:xfrm flipV="1">
            <a:off x="4571206" y="1393414"/>
            <a:ext cx="0" cy="678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flipH="1" flipV="1">
            <a:off x="7895058" y="1820454"/>
            <a:ext cx="49927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000100" y="1571612"/>
            <a:ext cx="7143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flipH="1" flipV="1">
            <a:off x="4143769" y="3285727"/>
            <a:ext cx="85725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flipH="1" flipV="1">
            <a:off x="5929719" y="3285727"/>
            <a:ext cx="85725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flipH="1" flipV="1">
            <a:off x="7715669" y="3285727"/>
            <a:ext cx="85725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7" idx="1"/>
          </p:cNvCxnSpPr>
          <p:nvPr/>
        </p:nvCxnSpPr>
        <p:spPr>
          <a:xfrm rot="10800000">
            <a:off x="1928794" y="2500306"/>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10800000">
            <a:off x="2081194" y="2652706"/>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2" idx="1"/>
          </p:cNvCxnSpPr>
          <p:nvPr/>
        </p:nvCxnSpPr>
        <p:spPr>
          <a:xfrm rot="10800000">
            <a:off x="1928794" y="4071942"/>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a:stCxn id="16" idx="1"/>
          </p:cNvCxnSpPr>
          <p:nvPr/>
        </p:nvCxnSpPr>
        <p:spPr>
          <a:xfrm rot="10800000">
            <a:off x="1928794" y="5715016"/>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321439" y="4107661"/>
            <a:ext cx="321471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p:cNvCxnSpPr>
            <a:stCxn id="4" idx="1"/>
          </p:cNvCxnSpPr>
          <p:nvPr/>
        </p:nvCxnSpPr>
        <p:spPr>
          <a:xfrm rot="10800000">
            <a:off x="142844" y="2500306"/>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0800000">
            <a:off x="142844" y="4071942"/>
            <a:ext cx="21428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7" idx="1"/>
          </p:cNvCxnSpPr>
          <p:nvPr/>
        </p:nvCxnSpPr>
        <p:spPr>
          <a:xfrm rot="10800000">
            <a:off x="142844" y="5715016"/>
            <a:ext cx="1428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1463717" y="4106867"/>
            <a:ext cx="3214710" cy="1588"/>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42843" y="6246584"/>
            <a:ext cx="8893653" cy="369332"/>
          </a:xfrm>
          <a:prstGeom prst="rect">
            <a:avLst/>
          </a:prstGeom>
        </p:spPr>
        <p:txBody>
          <a:bodyPr wrap="square">
            <a:spAutoFit/>
          </a:bodyPr>
          <a:lstStyle/>
          <a:p>
            <a:pPr algn="ctr">
              <a:buNone/>
            </a:pPr>
            <a:r>
              <a:rPr lang="id-ID">
                <a:latin typeface="Arial" pitchFamily="34" charset="0"/>
                <a:cs typeface="Arial" pitchFamily="34" charset="0"/>
              </a:rPr>
              <a:t>Struktur Organisasi bagi Layanan Informasi Perusahaan yang Tersentralisasi</a:t>
            </a:r>
            <a:endParaRPr lang="id-ID" dirty="0">
              <a:latin typeface="Arial" pitchFamily="34" charset="0"/>
              <a:cs typeface="Arial" pitchFamily="34" charset="0"/>
            </a:endParaRPr>
          </a:p>
        </p:txBody>
      </p:sp>
      <p:sp>
        <p:nvSpPr>
          <p:cNvPr id="36" name="Rectangle 35"/>
          <p:cNvSpPr/>
          <p:nvPr/>
        </p:nvSpPr>
        <p:spPr>
          <a:xfrm>
            <a:off x="3821107" y="964786"/>
            <a:ext cx="1500198"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a:solidFill>
                  <a:schemeClr val="bg1"/>
                </a:solidFill>
                <a:latin typeface="Arial" pitchFamily="34" charset="0"/>
                <a:cs typeface="Arial" pitchFamily="34" charset="0"/>
              </a:rPr>
              <a:t>CIO</a:t>
            </a:r>
            <a:endParaRPr lang="id-ID" sz="1400" dirty="0">
              <a:solidFill>
                <a:schemeClr val="bg1"/>
              </a:solidFill>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4840303"/>
          </a:xfrm>
        </p:spPr>
        <p:txBody>
          <a:bodyPr>
            <a:normAutofit lnSpcReduction="10000"/>
          </a:bodyPr>
          <a:lstStyle/>
          <a:p>
            <a:pPr algn="just">
              <a:lnSpc>
                <a:spcPct val="150000"/>
              </a:lnSpc>
              <a:buNone/>
            </a:pPr>
            <a:r>
              <a:rPr lang="id-ID" sz="2400" dirty="0">
                <a:latin typeface="+mj-lt"/>
              </a:rPr>
              <a:t>		</a:t>
            </a:r>
            <a:r>
              <a:rPr lang="id-ID" sz="2400" dirty="0">
                <a:latin typeface="Arial" pitchFamily="34" charset="0"/>
                <a:cs typeface="Arial" pitchFamily="34" charset="0"/>
              </a:rPr>
              <a:t>Perusahaan-perusahaan besar berusaha untuk mencapai suatu struktur organisasi yang “</a:t>
            </a:r>
            <a:r>
              <a:rPr lang="id-ID" sz="2400" i="1" dirty="0">
                <a:latin typeface="Arial" pitchFamily="34" charset="0"/>
                <a:cs typeface="Arial" pitchFamily="34" charset="0"/>
              </a:rPr>
              <a:t>terdesentralisasi secara central</a:t>
            </a:r>
            <a:r>
              <a:rPr lang="id-ID" sz="2400" dirty="0">
                <a:latin typeface="Arial" pitchFamily="34" charset="0"/>
                <a:cs typeface="Arial" pitchFamily="34" charset="0"/>
              </a:rPr>
              <a:t>”. </a:t>
            </a:r>
          </a:p>
          <a:p>
            <a:pPr algn="just">
              <a:lnSpc>
                <a:spcPct val="150000"/>
              </a:lnSpc>
              <a:buNone/>
            </a:pPr>
            <a:r>
              <a:rPr lang="id-ID" sz="2400" dirty="0">
                <a:latin typeface="Arial" pitchFamily="34" charset="0"/>
                <a:cs typeface="Arial" pitchFamily="34" charset="0"/>
              </a:rPr>
              <a:t>		Hal ini dicapai dengan memberikan wewenang kepada unit IS korporat untuk mengambil keputusan-keputusan yang berhubungan dengan infrastruktur IT, dan wewenang kepada area-area bisnis untuk mengambil keputusan mengenai penggunaan IT secara strategis di area-area masing-masing.</a:t>
            </a:r>
          </a:p>
        </p:txBody>
      </p:sp>
      <p:sp>
        <p:nvSpPr>
          <p:cNvPr id="4" name="TextBox 3"/>
          <p:cNvSpPr txBox="1"/>
          <p:nvPr/>
        </p:nvSpPr>
        <p:spPr>
          <a:xfrm>
            <a:off x="1099675" y="404663"/>
            <a:ext cx="7488832" cy="646331"/>
          </a:xfrm>
          <a:prstGeom prst="rect">
            <a:avLst/>
          </a:prstGeom>
          <a:noFill/>
        </p:spPr>
        <p:txBody>
          <a:bodyPr wrap="square" rtlCol="0">
            <a:spAutoFit/>
          </a:bodyPr>
          <a:lstStyle/>
          <a:p>
            <a:pPr algn="ctr"/>
            <a:r>
              <a:rPr lang="id-ID" sz="3600" b="1" dirty="0">
                <a:solidFill>
                  <a:srgbClr val="FFFF00"/>
                </a:solidFill>
                <a:latin typeface="Arial" pitchFamily="34" charset="0"/>
                <a:cs typeface="Arial" pitchFamily="34" charset="0"/>
              </a:rPr>
              <a:t>Stuktur Organisasi Inovatif</a:t>
            </a:r>
            <a:endParaRPr lang="en-US" sz="3600" dirty="0">
              <a:solidFill>
                <a:srgbClr val="FFFF00"/>
              </a:solidFill>
              <a:latin typeface="Arial Rounded MT Bold"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5400600"/>
          </a:xfrm>
        </p:spPr>
        <p:txBody>
          <a:bodyPr>
            <a:normAutofit fontScale="90000"/>
          </a:bodyPr>
          <a:lstStyle/>
          <a:p>
            <a:pPr algn="l">
              <a:lnSpc>
                <a:spcPct val="150000"/>
              </a:lnSpc>
            </a:pPr>
            <a:br>
              <a:rPr lang="en-US" sz="2400" dirty="0"/>
            </a:br>
            <a:r>
              <a:rPr lang="id-ID" sz="2700" i="1" dirty="0">
                <a:latin typeface="Arial" pitchFamily="34" charset="0"/>
                <a:cs typeface="Arial" pitchFamily="34" charset="0"/>
              </a:rPr>
              <a:t>Pertama</a:t>
            </a:r>
            <a:r>
              <a:rPr lang="id-ID" sz="2700" dirty="0">
                <a:latin typeface="Arial" pitchFamily="34" charset="0"/>
                <a:cs typeface="Arial" pitchFamily="34" charset="0"/>
              </a:rPr>
              <a:t>, IT kini memainkan peranan yang lebih besar di perusahaan daripada di masa lalu.</a:t>
            </a:r>
            <a:br>
              <a:rPr lang="id-ID" sz="2700" dirty="0">
                <a:latin typeface="Arial" pitchFamily="34" charset="0"/>
                <a:cs typeface="Arial" pitchFamily="34" charset="0"/>
              </a:rPr>
            </a:br>
            <a:br>
              <a:rPr lang="id-ID" sz="2400" dirty="0">
                <a:latin typeface="Arial" pitchFamily="34" charset="0"/>
                <a:cs typeface="Arial" pitchFamily="34" charset="0"/>
              </a:rPr>
            </a:br>
            <a:r>
              <a:rPr lang="id-ID" sz="2700" i="1" dirty="0">
                <a:latin typeface="Arial" pitchFamily="34" charset="0"/>
                <a:cs typeface="Arial" pitchFamily="34" charset="0"/>
              </a:rPr>
              <a:t>Kedua</a:t>
            </a:r>
            <a:r>
              <a:rPr lang="id-ID" sz="2700" dirty="0">
                <a:latin typeface="Arial" pitchFamily="34" charset="0"/>
                <a:cs typeface="Arial" pitchFamily="34" charset="0"/>
              </a:rPr>
              <a:t>, Perubahan teknologi yang pesat menuntut agar struktur memberikan perhatian khusus untuk mengembangkan pengetahuan dan keahlian informasi bagi pengguna sistem maupun pengembang, sekaligus memanfaatkan segala jenis sumber daya informasi yang tersedia dari vendor dan konsultan. </a:t>
            </a:r>
            <a:br>
              <a:rPr lang="id-ID" sz="2700" dirty="0">
                <a:latin typeface="Arial" pitchFamily="34" charset="0"/>
                <a:cs typeface="Arial" pitchFamily="34" charset="0"/>
              </a:rPr>
            </a:br>
            <a:endParaRPr lang="id-ID" sz="2700" dirty="0">
              <a:latin typeface="Arial" pitchFamily="34" charset="0"/>
              <a:cs typeface="Arial" pitchFamily="34" charset="0"/>
            </a:endParaRPr>
          </a:p>
        </p:txBody>
      </p:sp>
      <p:sp>
        <p:nvSpPr>
          <p:cNvPr id="3" name="TextBox 2"/>
          <p:cNvSpPr txBox="1"/>
          <p:nvPr/>
        </p:nvSpPr>
        <p:spPr>
          <a:xfrm>
            <a:off x="899592" y="332656"/>
            <a:ext cx="7488832" cy="954107"/>
          </a:xfrm>
          <a:prstGeom prst="rect">
            <a:avLst/>
          </a:prstGeom>
          <a:noFill/>
        </p:spPr>
        <p:txBody>
          <a:bodyPr wrap="square" rtlCol="0">
            <a:spAutoFit/>
          </a:bodyPr>
          <a:lstStyle/>
          <a:p>
            <a:pPr algn="ctr"/>
            <a:r>
              <a:rPr lang="id-ID" sz="2800" dirty="0">
                <a:solidFill>
                  <a:srgbClr val="FFFF00"/>
                </a:solidFill>
                <a:latin typeface="Arial" pitchFamily="34" charset="0"/>
                <a:cs typeface="Arial" pitchFamily="34" charset="0"/>
              </a:rPr>
              <a:t>Struktur ini memiliki kesulitan karena dua alasan seperti :</a:t>
            </a:r>
            <a:endParaRPr lang="en-US" sz="2800" dirty="0">
              <a:solidFill>
                <a:srgbClr val="FFFF00"/>
              </a:solidFill>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a:xfrm>
            <a:off x="323528" y="620688"/>
            <a:ext cx="8568952" cy="5688632"/>
          </a:xfrm>
          <a:prstGeom prst="rect">
            <a:avLst/>
          </a:prstGeom>
        </p:spPr>
        <p:txBody>
          <a:bodyPr>
            <a:no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349250" indent="-349250" algn="just">
              <a:buFont typeface="Wingdings 2"/>
              <a:buNone/>
              <a:defRPr/>
            </a:pPr>
            <a:r>
              <a:rPr lang="en-US" sz="2400" b="1" u="sng">
                <a:solidFill>
                  <a:schemeClr val="tx2">
                    <a:satMod val="130000"/>
                  </a:schemeClr>
                </a:solidFill>
              </a:rPr>
              <a:t>Struktur Organisasi Inovatif, ada 3 yaitu :</a:t>
            </a:r>
          </a:p>
          <a:p>
            <a:pPr marL="349250" indent="-349250" algn="just">
              <a:buFont typeface="Wingdings 2"/>
              <a:buNone/>
              <a:defRPr/>
            </a:pPr>
            <a:endParaRPr lang="en-US" sz="2400" b="1"/>
          </a:p>
          <a:p>
            <a:pPr marL="349250" indent="-349250" algn="just">
              <a:buFont typeface="+mj-lt"/>
              <a:buAutoNum type="arabicPeriod"/>
              <a:defRPr/>
            </a:pPr>
            <a:r>
              <a:rPr lang="en-US" sz="2400" b="1"/>
              <a:t>Model Sekutu (</a:t>
            </a:r>
            <a:r>
              <a:rPr lang="en-US" sz="2400" b="1" i="1"/>
              <a:t>partner model</a:t>
            </a:r>
            <a:r>
              <a:rPr lang="en-US" sz="2400" b="1"/>
              <a:t>) : </a:t>
            </a:r>
            <a:r>
              <a:rPr lang="en-US" sz="2400"/>
              <a:t>layanan informasi yang bekerja dengan area-area bisnis dalam menggunakan teknologi informasi guna menghasilkan inovasi bisnis.</a:t>
            </a:r>
          </a:p>
          <a:p>
            <a:pPr marL="369887" algn="just">
              <a:buFont typeface="+mj-lt"/>
              <a:buAutoNum type="arabicPeriod"/>
              <a:defRPr/>
            </a:pPr>
            <a:r>
              <a:rPr lang="en-US" sz="2400" b="1"/>
              <a:t>Model Platform (</a:t>
            </a:r>
            <a:r>
              <a:rPr lang="en-US" sz="2400" b="1" i="1"/>
              <a:t>platform model</a:t>
            </a:r>
            <a:r>
              <a:rPr lang="en-US" sz="2400" b="1"/>
              <a:t>) : </a:t>
            </a:r>
            <a:r>
              <a:rPr lang="en-US" sz="2400"/>
              <a:t>layanan informasi tidak akan secara aktif mengawali inovasi bisnis, namun akan menyediakan sumber daya informasi sehingga informasi tersebut dapat dicapai oleh area-area bisnis.</a:t>
            </a:r>
          </a:p>
          <a:p>
            <a:pPr marL="369887" algn="just">
              <a:buFont typeface="+mj-lt"/>
              <a:buAutoNum type="arabicPeriod"/>
              <a:defRPr/>
            </a:pPr>
            <a:r>
              <a:rPr lang="en-US" sz="2400" b="1"/>
              <a:t>Model Terskala (</a:t>
            </a:r>
            <a:r>
              <a:rPr lang="en-US" sz="2400" b="1" i="1"/>
              <a:t>scalable model) </a:t>
            </a:r>
            <a:r>
              <a:rPr lang="en-US" sz="2400" b="1"/>
              <a:t>:</a:t>
            </a:r>
            <a:r>
              <a:rPr lang="en-US" sz="2400" b="1" i="1"/>
              <a:t> </a:t>
            </a:r>
            <a:r>
              <a:rPr lang="en-US" sz="2400"/>
              <a:t>sumber daya yang harus diperoleh behitu peluang pasar muncul dan harus dapat dengan cepat dilepaskan ketika peluang tersebut tidak lagi terjadi, sehingga tetap mempertahankan biaya tetap pada tingkat yang minimum.</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14744" y="142852"/>
            <a:ext cx="1571636" cy="7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latin typeface="Arial" pitchFamily="34" charset="0"/>
                <a:cs typeface="Arial" pitchFamily="34" charset="0"/>
              </a:rPr>
              <a:t>Manajemen puncak</a:t>
            </a:r>
          </a:p>
        </p:txBody>
      </p:sp>
      <p:sp>
        <p:nvSpPr>
          <p:cNvPr id="5" name="Flowchart: Magnetic Disk 4"/>
          <p:cNvSpPr/>
          <p:nvPr/>
        </p:nvSpPr>
        <p:spPr>
          <a:xfrm>
            <a:off x="3714744" y="1142984"/>
            <a:ext cx="1571636" cy="100013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tx1"/>
                </a:solidFill>
                <a:latin typeface="Arial" pitchFamily="34" charset="0"/>
                <a:cs typeface="Arial" pitchFamily="34" charset="0"/>
              </a:rPr>
              <a:t>Jaringan penentuan visi</a:t>
            </a:r>
          </a:p>
        </p:txBody>
      </p:sp>
      <p:sp>
        <p:nvSpPr>
          <p:cNvPr id="6" name="Rectangle 5"/>
          <p:cNvSpPr/>
          <p:nvPr/>
        </p:nvSpPr>
        <p:spPr>
          <a:xfrm>
            <a:off x="3714744" y="2357430"/>
            <a:ext cx="1571636"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latin typeface="Arial" pitchFamily="34" charset="0"/>
                <a:cs typeface="Arial" pitchFamily="34" charset="0"/>
              </a:rPr>
              <a:t>CIO</a:t>
            </a:r>
          </a:p>
        </p:txBody>
      </p:sp>
      <p:sp>
        <p:nvSpPr>
          <p:cNvPr id="7" name="Flowchart: Magnetic Disk 6"/>
          <p:cNvSpPr/>
          <p:nvPr/>
        </p:nvSpPr>
        <p:spPr>
          <a:xfrm>
            <a:off x="428596" y="2143116"/>
            <a:ext cx="1571636" cy="107157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tx1"/>
                </a:solidFill>
                <a:latin typeface="Arial" pitchFamily="34" charset="0"/>
                <a:cs typeface="Arial" pitchFamily="34" charset="0"/>
              </a:rPr>
              <a:t>Jaringan inovasi</a:t>
            </a:r>
          </a:p>
        </p:txBody>
      </p:sp>
      <p:sp>
        <p:nvSpPr>
          <p:cNvPr id="8" name="Flowchart: Magnetic Disk 7"/>
          <p:cNvSpPr/>
          <p:nvPr/>
        </p:nvSpPr>
        <p:spPr>
          <a:xfrm>
            <a:off x="6715140" y="2214554"/>
            <a:ext cx="1928826" cy="100013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chemeClr val="tx1"/>
                </a:solidFill>
                <a:latin typeface="Arial" pitchFamily="34" charset="0"/>
                <a:cs typeface="Arial" pitchFamily="34" charset="0"/>
              </a:rPr>
              <a:t>Jaringan pencarian sumber</a:t>
            </a:r>
          </a:p>
        </p:txBody>
      </p:sp>
      <p:sp>
        <p:nvSpPr>
          <p:cNvPr id="9" name="Rectangle 8"/>
          <p:cNvSpPr/>
          <p:nvPr/>
        </p:nvSpPr>
        <p:spPr>
          <a:xfrm>
            <a:off x="3714744" y="3429000"/>
            <a:ext cx="157163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Perencanaan strategis</a:t>
            </a:r>
          </a:p>
        </p:txBody>
      </p:sp>
      <p:sp>
        <p:nvSpPr>
          <p:cNvPr id="10" name="Oval 9"/>
          <p:cNvSpPr/>
          <p:nvPr/>
        </p:nvSpPr>
        <p:spPr>
          <a:xfrm>
            <a:off x="357158" y="3500438"/>
            <a:ext cx="1714512" cy="7858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Area-area bisnis</a:t>
            </a:r>
          </a:p>
        </p:txBody>
      </p:sp>
      <p:sp>
        <p:nvSpPr>
          <p:cNvPr id="11" name="Oval 10"/>
          <p:cNvSpPr/>
          <p:nvPr/>
        </p:nvSpPr>
        <p:spPr>
          <a:xfrm>
            <a:off x="6786578" y="3571876"/>
            <a:ext cx="1785950" cy="7143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Vendor</a:t>
            </a:r>
          </a:p>
        </p:txBody>
      </p:sp>
      <p:sp>
        <p:nvSpPr>
          <p:cNvPr id="12" name="Rectangle 11"/>
          <p:cNvSpPr/>
          <p:nvPr/>
        </p:nvSpPr>
        <p:spPr>
          <a:xfrm>
            <a:off x="3714744" y="4643446"/>
            <a:ext cx="1571636"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Penyerahan Solusi</a:t>
            </a:r>
          </a:p>
        </p:txBody>
      </p:sp>
      <p:sp>
        <p:nvSpPr>
          <p:cNvPr id="13" name="Rectangle 12"/>
          <p:cNvSpPr/>
          <p:nvPr/>
        </p:nvSpPr>
        <p:spPr>
          <a:xfrm>
            <a:off x="428596" y="5786454"/>
            <a:ext cx="150019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Manajemen Keuangan</a:t>
            </a:r>
          </a:p>
        </p:txBody>
      </p:sp>
      <p:sp>
        <p:nvSpPr>
          <p:cNvPr id="14" name="Rectangle 13"/>
          <p:cNvSpPr/>
          <p:nvPr/>
        </p:nvSpPr>
        <p:spPr>
          <a:xfrm>
            <a:off x="428596" y="4714884"/>
            <a:ext cx="150019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Inovasi</a:t>
            </a:r>
          </a:p>
          <a:p>
            <a:pPr algn="ctr"/>
            <a:r>
              <a:rPr lang="id-ID" sz="1600" dirty="0">
                <a:solidFill>
                  <a:schemeClr val="tx1"/>
                </a:solidFill>
                <a:latin typeface="Arial" pitchFamily="34" charset="0"/>
                <a:cs typeface="Arial" pitchFamily="34" charset="0"/>
              </a:rPr>
              <a:t>Nilai</a:t>
            </a:r>
          </a:p>
        </p:txBody>
      </p:sp>
      <p:sp>
        <p:nvSpPr>
          <p:cNvPr id="15" name="Rectangle 14"/>
          <p:cNvSpPr/>
          <p:nvPr/>
        </p:nvSpPr>
        <p:spPr>
          <a:xfrm>
            <a:off x="7092280" y="5805264"/>
            <a:ext cx="1500198" cy="7715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Penempatan Layanan</a:t>
            </a:r>
          </a:p>
        </p:txBody>
      </p:sp>
      <p:sp>
        <p:nvSpPr>
          <p:cNvPr id="16" name="Rectangle 15"/>
          <p:cNvSpPr/>
          <p:nvPr/>
        </p:nvSpPr>
        <p:spPr>
          <a:xfrm>
            <a:off x="7072330" y="4714884"/>
            <a:ext cx="150019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tx1"/>
                </a:solidFill>
                <a:latin typeface="Arial" pitchFamily="34" charset="0"/>
                <a:cs typeface="Arial" pitchFamily="34" charset="0"/>
              </a:rPr>
              <a:t>Manajemen Infrastuktur</a:t>
            </a:r>
          </a:p>
        </p:txBody>
      </p:sp>
      <p:cxnSp>
        <p:nvCxnSpPr>
          <p:cNvPr id="17" name="Straight Connector 16"/>
          <p:cNvCxnSpPr>
            <a:stCxn id="4" idx="2"/>
            <a:endCxn id="5" idx="1"/>
          </p:cNvCxnSpPr>
          <p:nvPr/>
        </p:nvCxnSpPr>
        <p:spPr>
          <a:xfrm rot="5400000">
            <a:off x="4350551" y="992973"/>
            <a:ext cx="30002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8" name="Straight Connector 17"/>
          <p:cNvCxnSpPr/>
          <p:nvPr/>
        </p:nvCxnSpPr>
        <p:spPr>
          <a:xfrm rot="10800000">
            <a:off x="2000232" y="2714620"/>
            <a:ext cx="171451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9" name="Straight Connector 18"/>
          <p:cNvCxnSpPr>
            <a:stCxn id="7" idx="3"/>
            <a:endCxn id="10" idx="0"/>
          </p:cNvCxnSpPr>
          <p:nvPr/>
        </p:nvCxnSpPr>
        <p:spPr>
          <a:xfrm rot="5400000">
            <a:off x="1071538" y="3357562"/>
            <a:ext cx="28575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0" name="Straight Connector 19"/>
          <p:cNvCxnSpPr>
            <a:stCxn id="8" idx="2"/>
            <a:endCxn id="6" idx="3"/>
          </p:cNvCxnSpPr>
          <p:nvPr/>
        </p:nvCxnSpPr>
        <p:spPr>
          <a:xfrm rot="10800000">
            <a:off x="5286380" y="2714620"/>
            <a:ext cx="142876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1" name="Straight Connector 20"/>
          <p:cNvCxnSpPr/>
          <p:nvPr/>
        </p:nvCxnSpPr>
        <p:spPr>
          <a:xfrm rot="5400000">
            <a:off x="4387064" y="2256614"/>
            <a:ext cx="228584"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2" name="Straight Connector 21"/>
          <p:cNvCxnSpPr>
            <a:endCxn id="9" idx="0"/>
          </p:cNvCxnSpPr>
          <p:nvPr/>
        </p:nvCxnSpPr>
        <p:spPr>
          <a:xfrm rot="5400000">
            <a:off x="4322761" y="3249611"/>
            <a:ext cx="35719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3" name="Straight Connector 22"/>
          <p:cNvCxnSpPr>
            <a:stCxn id="8" idx="3"/>
            <a:endCxn id="11" idx="0"/>
          </p:cNvCxnSpPr>
          <p:nvPr/>
        </p:nvCxnSpPr>
        <p:spPr>
          <a:xfrm rot="5400000">
            <a:off x="7500958" y="3393281"/>
            <a:ext cx="35719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4" name="Straight Connector 23"/>
          <p:cNvCxnSpPr>
            <a:endCxn id="12" idx="0"/>
          </p:cNvCxnSpPr>
          <p:nvPr/>
        </p:nvCxnSpPr>
        <p:spPr>
          <a:xfrm rot="5400000">
            <a:off x="4358480" y="4499776"/>
            <a:ext cx="28575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5" name="Straight Connector 24"/>
          <p:cNvCxnSpPr/>
          <p:nvPr/>
        </p:nvCxnSpPr>
        <p:spPr>
          <a:xfrm rot="10800000">
            <a:off x="1142976" y="4500570"/>
            <a:ext cx="3357586"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6" name="Straight Connector 25"/>
          <p:cNvCxnSpPr/>
          <p:nvPr/>
        </p:nvCxnSpPr>
        <p:spPr>
          <a:xfrm rot="5400000">
            <a:off x="1036613" y="4606933"/>
            <a:ext cx="214314"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7" name="Straight Connector 26"/>
          <p:cNvCxnSpPr/>
          <p:nvPr/>
        </p:nvCxnSpPr>
        <p:spPr>
          <a:xfrm rot="10800000">
            <a:off x="4500562" y="4500570"/>
            <a:ext cx="3286148"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8" name="Straight Connector 27"/>
          <p:cNvCxnSpPr/>
          <p:nvPr/>
        </p:nvCxnSpPr>
        <p:spPr>
          <a:xfrm rot="5400000">
            <a:off x="7680347" y="4606933"/>
            <a:ext cx="214314"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29" name="Straight Connector 28"/>
          <p:cNvCxnSpPr/>
          <p:nvPr/>
        </p:nvCxnSpPr>
        <p:spPr>
          <a:xfrm rot="10800000">
            <a:off x="1928794" y="6143644"/>
            <a:ext cx="71438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30" name="Straight Connector 29"/>
          <p:cNvCxnSpPr/>
          <p:nvPr/>
        </p:nvCxnSpPr>
        <p:spPr>
          <a:xfrm rot="5400000">
            <a:off x="1821637" y="5322107"/>
            <a:ext cx="1643074"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31" name="Straight Connector 30"/>
          <p:cNvCxnSpPr/>
          <p:nvPr/>
        </p:nvCxnSpPr>
        <p:spPr>
          <a:xfrm rot="10800000">
            <a:off x="6357950" y="6143644"/>
            <a:ext cx="71438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32" name="Straight Connector 31"/>
          <p:cNvCxnSpPr/>
          <p:nvPr/>
        </p:nvCxnSpPr>
        <p:spPr>
          <a:xfrm rot="5400000">
            <a:off x="5537207" y="5321313"/>
            <a:ext cx="1643074" cy="1588"/>
          </a:xfrm>
          <a:prstGeom prst="line">
            <a:avLst/>
          </a:prstGeom>
          <a:ln/>
        </p:spPr>
        <p:style>
          <a:lnRef idx="3">
            <a:schemeClr val="accent6"/>
          </a:lnRef>
          <a:fillRef idx="0">
            <a:schemeClr val="accent6"/>
          </a:fillRef>
          <a:effectRef idx="2">
            <a:schemeClr val="accent6"/>
          </a:effectRef>
          <a:fontRef idx="minor">
            <a:schemeClr val="tx1"/>
          </a:fontRef>
        </p:style>
      </p:cxnSp>
      <p:sp>
        <p:nvSpPr>
          <p:cNvPr id="33" name="Oval 32"/>
          <p:cNvSpPr/>
          <p:nvPr/>
        </p:nvSpPr>
        <p:spPr>
          <a:xfrm>
            <a:off x="428596" y="2071678"/>
            <a:ext cx="1571636" cy="428628"/>
          </a:xfrm>
          <a:prstGeom prst="ellipse">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id-ID"/>
          </a:p>
        </p:txBody>
      </p:sp>
      <p:sp>
        <p:nvSpPr>
          <p:cNvPr id="34" name="Oval 33"/>
          <p:cNvSpPr/>
          <p:nvPr/>
        </p:nvSpPr>
        <p:spPr>
          <a:xfrm>
            <a:off x="6715140" y="2143116"/>
            <a:ext cx="1928826" cy="428628"/>
          </a:xfrm>
          <a:prstGeom prst="ellipse">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id-ID"/>
          </a:p>
        </p:txBody>
      </p:sp>
      <p:sp>
        <p:nvSpPr>
          <p:cNvPr id="35" name="Oval 34"/>
          <p:cNvSpPr/>
          <p:nvPr/>
        </p:nvSpPr>
        <p:spPr>
          <a:xfrm>
            <a:off x="3714744" y="1071546"/>
            <a:ext cx="1571636" cy="428628"/>
          </a:xfrm>
          <a:prstGeom prst="ellipse">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id-ID"/>
          </a:p>
        </p:txBody>
      </p:sp>
      <p:sp>
        <p:nvSpPr>
          <p:cNvPr id="36" name="TextBox 35"/>
          <p:cNvSpPr txBox="1"/>
          <p:nvPr/>
        </p:nvSpPr>
        <p:spPr>
          <a:xfrm>
            <a:off x="2661090" y="6219677"/>
            <a:ext cx="4089581" cy="400110"/>
          </a:xfrm>
          <a:prstGeom prst="rect">
            <a:avLst/>
          </a:prstGeom>
          <a:noFill/>
        </p:spPr>
        <p:txBody>
          <a:bodyPr wrap="none" rtlCol="0">
            <a:spAutoFit/>
          </a:bodyPr>
          <a:lstStyle/>
          <a:p>
            <a:r>
              <a:rPr lang="id-ID" sz="2000" dirty="0">
                <a:latin typeface="Arial" pitchFamily="34" charset="0"/>
                <a:cs typeface="Arial" pitchFamily="34" charset="0"/>
              </a:rPr>
              <a:t>Model Jaringan Organisasi Sistem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Autofit/>
          </a:bodyPr>
          <a:lstStyle/>
          <a:p>
            <a:pPr algn="ctr"/>
            <a:r>
              <a:rPr lang="id-ID" sz="3600" dirty="0">
                <a:solidFill>
                  <a:srgbClr val="FFFF00"/>
                </a:solidFill>
              </a:rPr>
              <a:t>Komputasi Pengguna Akhir</a:t>
            </a:r>
          </a:p>
        </p:txBody>
      </p:sp>
      <p:sp>
        <p:nvSpPr>
          <p:cNvPr id="3" name="Content Placeholder 2"/>
          <p:cNvSpPr>
            <a:spLocks noGrp="1"/>
          </p:cNvSpPr>
          <p:nvPr>
            <p:ph idx="1"/>
          </p:nvPr>
        </p:nvSpPr>
        <p:spPr>
          <a:xfrm>
            <a:off x="457200" y="928670"/>
            <a:ext cx="8229600" cy="5715040"/>
          </a:xfrm>
        </p:spPr>
        <p:txBody>
          <a:bodyPr>
            <a:normAutofit/>
          </a:bodyPr>
          <a:lstStyle/>
          <a:p>
            <a:pPr algn="just">
              <a:buNone/>
            </a:pPr>
            <a:r>
              <a:rPr lang="id-ID" sz="2400" dirty="0">
                <a:latin typeface="+mj-lt"/>
              </a:rPr>
              <a:t>	</a:t>
            </a:r>
            <a:r>
              <a:rPr lang="id-ID" sz="2400" dirty="0">
                <a:latin typeface="Arial" pitchFamily="34" charset="0"/>
                <a:cs typeface="Arial" pitchFamily="34" charset="0"/>
              </a:rPr>
              <a:t>Pengguna akhir merupakan kata yang sinonim dengan pengguna; pengguna menggunakan produk akhir dari suatu sistem berbasis komputer. </a:t>
            </a:r>
          </a:p>
          <a:p>
            <a:pPr algn="just">
              <a:buNone/>
            </a:pPr>
            <a:endParaRPr lang="id-ID" sz="2400" dirty="0">
              <a:latin typeface="Arial" pitchFamily="34" charset="0"/>
              <a:cs typeface="Arial" pitchFamily="34" charset="0"/>
            </a:endParaRPr>
          </a:p>
          <a:p>
            <a:pPr algn="just">
              <a:buFont typeface="Wingdings" pitchFamily="2" charset="2"/>
              <a:buChar char="Ø"/>
            </a:pPr>
            <a:r>
              <a:rPr lang="id-ID" sz="2400" dirty="0">
                <a:latin typeface="Arial" pitchFamily="34" charset="0"/>
                <a:cs typeface="Arial" pitchFamily="34" charset="0"/>
              </a:rPr>
              <a:t>Komputasi pengguna akhir timbul disebabkan oleh empat pengaruh utama, yaitu:</a:t>
            </a:r>
          </a:p>
          <a:p>
            <a:pPr marL="857250" lvl="1" indent="-457200" algn="just">
              <a:lnSpc>
                <a:spcPct val="150000"/>
              </a:lnSpc>
              <a:buFont typeface="+mj-lt"/>
              <a:buAutoNum type="alphaLcParenR"/>
            </a:pPr>
            <a:r>
              <a:rPr lang="id-ID" sz="2400" dirty="0">
                <a:latin typeface="Arial" pitchFamily="34" charset="0"/>
                <a:cs typeface="Arial" pitchFamily="34" charset="0"/>
              </a:rPr>
              <a:t>Dampak pendidikan komputer</a:t>
            </a:r>
          </a:p>
          <a:p>
            <a:pPr marL="857250" lvl="1" indent="-457200" algn="just">
              <a:lnSpc>
                <a:spcPct val="150000"/>
              </a:lnSpc>
              <a:buFont typeface="+mj-lt"/>
              <a:buAutoNum type="alphaLcParenR"/>
            </a:pPr>
            <a:r>
              <a:rPr lang="id-ID" sz="2400" dirty="0">
                <a:latin typeface="Arial" pitchFamily="34" charset="0"/>
                <a:cs typeface="Arial" pitchFamily="34" charset="0"/>
              </a:rPr>
              <a:t>Antrian layanan informasi</a:t>
            </a:r>
          </a:p>
          <a:p>
            <a:pPr marL="857250" lvl="1" indent="-457200" algn="just">
              <a:lnSpc>
                <a:spcPct val="150000"/>
              </a:lnSpc>
              <a:buFont typeface="+mj-lt"/>
              <a:buAutoNum type="alphaLcParenR"/>
            </a:pPr>
            <a:r>
              <a:rPr lang="id-ID" sz="2400" dirty="0">
                <a:latin typeface="Arial" pitchFamily="34" charset="0"/>
                <a:cs typeface="Arial" pitchFamily="34" charset="0"/>
              </a:rPr>
              <a:t>Murahnya peranti keras</a:t>
            </a:r>
          </a:p>
          <a:p>
            <a:pPr marL="857250" lvl="1" indent="-457200" algn="just">
              <a:lnSpc>
                <a:spcPct val="150000"/>
              </a:lnSpc>
              <a:buFont typeface="+mj-lt"/>
              <a:buAutoNum type="alphaLcParenR"/>
            </a:pPr>
            <a:r>
              <a:rPr lang="id-ID" sz="2400" dirty="0">
                <a:latin typeface="Arial" pitchFamily="34" charset="0"/>
                <a:cs typeface="Arial" pitchFamily="34" charset="0"/>
              </a:rPr>
              <a:t>Peranti lunak siap pakai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endParaRPr lang="id-ID" dirty="0"/>
          </a:p>
        </p:txBody>
      </p:sp>
      <p:sp>
        <p:nvSpPr>
          <p:cNvPr id="3" name="Rectangle 2"/>
          <p:cNvSpPr/>
          <p:nvPr/>
        </p:nvSpPr>
        <p:spPr>
          <a:xfrm>
            <a:off x="8215338" y="2143116"/>
            <a:ext cx="928662" cy="500066"/>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Komputer </a:t>
            </a:r>
          </a:p>
        </p:txBody>
      </p:sp>
      <p:cxnSp>
        <p:nvCxnSpPr>
          <p:cNvPr id="4" name="Straight Arrow Connector 3"/>
          <p:cNvCxnSpPr/>
          <p:nvPr/>
        </p:nvCxnSpPr>
        <p:spPr>
          <a:xfrm>
            <a:off x="1214414" y="857232"/>
            <a:ext cx="1214446" cy="1"/>
          </a:xfrm>
          <a:prstGeom prst="straightConnector1">
            <a:avLst/>
          </a:prstGeom>
          <a:ln>
            <a:headEnd type="none"/>
            <a:tailEnd type="triangle"/>
          </a:ln>
        </p:spPr>
        <p:style>
          <a:lnRef idx="2">
            <a:schemeClr val="accent2"/>
          </a:lnRef>
          <a:fillRef idx="0">
            <a:schemeClr val="accent2"/>
          </a:fillRef>
          <a:effectRef idx="1">
            <a:schemeClr val="accent2"/>
          </a:effectRef>
          <a:fontRef idx="minor">
            <a:schemeClr val="tx1"/>
          </a:fontRef>
        </p:style>
      </p:cxnSp>
      <p:cxnSp>
        <p:nvCxnSpPr>
          <p:cNvPr id="5" name="Straight Arrow Connector 4"/>
          <p:cNvCxnSpPr>
            <a:endCxn id="20" idx="0"/>
          </p:cNvCxnSpPr>
          <p:nvPr/>
        </p:nvCxnSpPr>
        <p:spPr>
          <a:xfrm rot="5400000">
            <a:off x="678629" y="1393017"/>
            <a:ext cx="1071570" cy="158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6" name="Straight Arrow Connector 5"/>
          <p:cNvCxnSpPr/>
          <p:nvPr/>
        </p:nvCxnSpPr>
        <p:spPr>
          <a:xfrm rot="5400000">
            <a:off x="2858282" y="1642256"/>
            <a:ext cx="571504" cy="1588"/>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7" name="Straight Arrow Connector 6"/>
          <p:cNvCxnSpPr>
            <a:stCxn id="22" idx="4"/>
            <a:endCxn id="21" idx="0"/>
          </p:cNvCxnSpPr>
          <p:nvPr/>
        </p:nvCxnSpPr>
        <p:spPr>
          <a:xfrm rot="5400000">
            <a:off x="2893207" y="3178967"/>
            <a:ext cx="642942" cy="1588"/>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a:stCxn id="21" idx="4"/>
            <a:endCxn id="26" idx="0"/>
          </p:cNvCxnSpPr>
          <p:nvPr/>
        </p:nvCxnSpPr>
        <p:spPr>
          <a:xfrm rot="5400000">
            <a:off x="2857488" y="4786322"/>
            <a:ext cx="714380" cy="1588"/>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p:nvPr/>
        </p:nvCxnSpPr>
        <p:spPr>
          <a:xfrm>
            <a:off x="142844" y="2428868"/>
            <a:ext cx="285752" cy="1588"/>
          </a:xfrm>
          <a:prstGeom prst="straightConnector1">
            <a:avLst/>
          </a:prstGeom>
          <a:ln>
            <a:headEnd type="none"/>
            <a:tailEnd type="triangle"/>
          </a:ln>
        </p:spPr>
        <p:style>
          <a:lnRef idx="2">
            <a:schemeClr val="accent2"/>
          </a:lnRef>
          <a:fillRef idx="0">
            <a:schemeClr val="accent2"/>
          </a:fillRef>
          <a:effectRef idx="1">
            <a:schemeClr val="accent2"/>
          </a:effectRef>
          <a:fontRef idx="minor">
            <a:schemeClr val="tx1"/>
          </a:fontRef>
        </p:style>
      </p:cxnSp>
      <p:cxnSp>
        <p:nvCxnSpPr>
          <p:cNvPr id="10" name="Straight Connector 9"/>
          <p:cNvCxnSpPr/>
          <p:nvPr/>
        </p:nvCxnSpPr>
        <p:spPr>
          <a:xfrm rot="5400000">
            <a:off x="-1964577" y="4536289"/>
            <a:ext cx="4215636" cy="794"/>
          </a:xfrm>
          <a:prstGeom prst="line">
            <a:avLst/>
          </a:prstGeom>
          <a:ln/>
        </p:spPr>
        <p:style>
          <a:lnRef idx="2">
            <a:schemeClr val="accent2"/>
          </a:lnRef>
          <a:fillRef idx="0">
            <a:schemeClr val="accent2"/>
          </a:fillRef>
          <a:effectRef idx="1">
            <a:schemeClr val="accent2"/>
          </a:effectRef>
          <a:fontRef idx="minor">
            <a:schemeClr val="tx1"/>
          </a:fontRef>
        </p:style>
      </p:cxnSp>
      <p:cxnSp>
        <p:nvCxnSpPr>
          <p:cNvPr id="11" name="Straight Connector 10"/>
          <p:cNvCxnSpPr/>
          <p:nvPr/>
        </p:nvCxnSpPr>
        <p:spPr>
          <a:xfrm>
            <a:off x="142844" y="6643710"/>
            <a:ext cx="8715404" cy="1588"/>
          </a:xfrm>
          <a:prstGeom prst="line">
            <a:avLst/>
          </a:prstGeom>
          <a:ln/>
        </p:spPr>
        <p:style>
          <a:lnRef idx="2">
            <a:schemeClr val="accent2"/>
          </a:lnRef>
          <a:fillRef idx="0">
            <a:schemeClr val="accent2"/>
          </a:fillRef>
          <a:effectRef idx="1">
            <a:schemeClr val="accent2"/>
          </a:effectRef>
          <a:fontRef idx="minor">
            <a:schemeClr val="tx1"/>
          </a:fontRef>
        </p:style>
      </p:cxnSp>
      <p:cxnSp>
        <p:nvCxnSpPr>
          <p:cNvPr id="12" name="Straight Arrow Connector 11"/>
          <p:cNvCxnSpPr/>
          <p:nvPr/>
        </p:nvCxnSpPr>
        <p:spPr>
          <a:xfrm rot="16200000" flipV="1">
            <a:off x="6804445" y="4625578"/>
            <a:ext cx="4000528" cy="35735"/>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3" name="Straight Arrow Connector 12"/>
          <p:cNvCxnSpPr>
            <a:stCxn id="22" idx="2"/>
            <a:endCxn id="20" idx="6"/>
          </p:cNvCxnSpPr>
          <p:nvPr/>
        </p:nvCxnSpPr>
        <p:spPr>
          <a:xfrm rot="10800000">
            <a:off x="2000232" y="2393149"/>
            <a:ext cx="428628" cy="1588"/>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14" name="Straight Arrow Connector 13"/>
          <p:cNvCxnSpPr>
            <a:stCxn id="24" idx="2"/>
            <a:endCxn id="23" idx="6"/>
          </p:cNvCxnSpPr>
          <p:nvPr/>
        </p:nvCxnSpPr>
        <p:spPr>
          <a:xfrm rot="10800000">
            <a:off x="5929322" y="2393149"/>
            <a:ext cx="428628" cy="1588"/>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15" name="Straight Arrow Connector 14"/>
          <p:cNvCxnSpPr>
            <a:stCxn id="23" idx="2"/>
            <a:endCxn id="22" idx="6"/>
          </p:cNvCxnSpPr>
          <p:nvPr/>
        </p:nvCxnSpPr>
        <p:spPr>
          <a:xfrm rot="10800000">
            <a:off x="4000496" y="2393149"/>
            <a:ext cx="357190" cy="1588"/>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16" name="Straight Arrow Connector 15"/>
          <p:cNvCxnSpPr/>
          <p:nvPr/>
        </p:nvCxnSpPr>
        <p:spPr>
          <a:xfrm rot="10800000" flipV="1">
            <a:off x="7929586" y="2357430"/>
            <a:ext cx="285752" cy="1"/>
          </a:xfrm>
          <a:prstGeom prst="straightConnector1">
            <a:avLst/>
          </a:prstGeom>
          <a:ln>
            <a:headEnd type="triangle"/>
            <a:tailEnd type="triangle"/>
          </a:ln>
        </p:spPr>
        <p:style>
          <a:lnRef idx="2">
            <a:schemeClr val="accent2"/>
          </a:lnRef>
          <a:fillRef idx="0">
            <a:schemeClr val="accent2"/>
          </a:fillRef>
          <a:effectRef idx="1">
            <a:schemeClr val="accent2"/>
          </a:effectRef>
          <a:fontRef idx="minor">
            <a:schemeClr val="tx1"/>
          </a:fontRef>
        </p:style>
      </p:cxnSp>
      <p:cxnSp>
        <p:nvCxnSpPr>
          <p:cNvPr id="17" name="Straight Arrow Connector 16"/>
          <p:cNvCxnSpPr>
            <a:endCxn id="20" idx="4"/>
          </p:cNvCxnSpPr>
          <p:nvPr/>
        </p:nvCxnSpPr>
        <p:spPr>
          <a:xfrm rot="5400000" flipH="1" flipV="1">
            <a:off x="-178627" y="4250537"/>
            <a:ext cx="2786082" cy="158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8" name="Straight Arrow Connector 17"/>
          <p:cNvCxnSpPr/>
          <p:nvPr/>
        </p:nvCxnSpPr>
        <p:spPr>
          <a:xfrm>
            <a:off x="1214414" y="5643578"/>
            <a:ext cx="1214446" cy="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9" name="Straight Arrow Connector 18"/>
          <p:cNvCxnSpPr/>
          <p:nvPr/>
        </p:nvCxnSpPr>
        <p:spPr>
          <a:xfrm>
            <a:off x="1214414" y="4000504"/>
            <a:ext cx="1214446" cy="1588"/>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0" name="Flowchart: Connector 19"/>
          <p:cNvSpPr/>
          <p:nvPr/>
        </p:nvSpPr>
        <p:spPr>
          <a:xfrm>
            <a:off x="428596" y="1928802"/>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Pengguna </a:t>
            </a:r>
          </a:p>
        </p:txBody>
      </p:sp>
      <p:sp>
        <p:nvSpPr>
          <p:cNvPr id="21" name="Flowchart: Connector 20"/>
          <p:cNvSpPr/>
          <p:nvPr/>
        </p:nvSpPr>
        <p:spPr>
          <a:xfrm>
            <a:off x="2428860" y="3500438"/>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Spesialis jaringan</a:t>
            </a:r>
          </a:p>
        </p:txBody>
      </p:sp>
      <p:sp>
        <p:nvSpPr>
          <p:cNvPr id="22" name="Flowchart: Connector 21"/>
          <p:cNvSpPr/>
          <p:nvPr/>
        </p:nvSpPr>
        <p:spPr>
          <a:xfrm>
            <a:off x="2428860" y="1928802"/>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Sistem analis</a:t>
            </a:r>
          </a:p>
        </p:txBody>
      </p:sp>
      <p:sp>
        <p:nvSpPr>
          <p:cNvPr id="23" name="Flowchart: Connector 22"/>
          <p:cNvSpPr/>
          <p:nvPr/>
        </p:nvSpPr>
        <p:spPr>
          <a:xfrm>
            <a:off x="4357686" y="1928802"/>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Programmer</a:t>
            </a:r>
            <a:r>
              <a:rPr lang="id-ID" sz="1200" dirty="0">
                <a:solidFill>
                  <a:schemeClr val="bg1"/>
                </a:solidFill>
                <a:latin typeface="Arial" pitchFamily="34" charset="0"/>
                <a:ea typeface="Tahoma" pitchFamily="34" charset="0"/>
                <a:cs typeface="Arial" pitchFamily="34" charset="0"/>
              </a:rPr>
              <a:t> </a:t>
            </a:r>
          </a:p>
        </p:txBody>
      </p:sp>
      <p:sp>
        <p:nvSpPr>
          <p:cNvPr id="24" name="Flowchart: Connector 23"/>
          <p:cNvSpPr/>
          <p:nvPr/>
        </p:nvSpPr>
        <p:spPr>
          <a:xfrm>
            <a:off x="6357950" y="1928802"/>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Operator</a:t>
            </a:r>
          </a:p>
        </p:txBody>
      </p:sp>
      <p:sp>
        <p:nvSpPr>
          <p:cNvPr id="25" name="Flowchart: Connector 24"/>
          <p:cNvSpPr/>
          <p:nvPr/>
        </p:nvSpPr>
        <p:spPr>
          <a:xfrm>
            <a:off x="2428860" y="428604"/>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dirty="0">
                <a:solidFill>
                  <a:schemeClr val="tx1"/>
                </a:solidFill>
                <a:latin typeface="Arial" pitchFamily="34" charset="0"/>
                <a:ea typeface="Tahoma" pitchFamily="34" charset="0"/>
                <a:cs typeface="Arial" pitchFamily="34" charset="0"/>
              </a:rPr>
              <a:t>Basis data administrator</a:t>
            </a:r>
          </a:p>
        </p:txBody>
      </p:sp>
      <p:sp>
        <p:nvSpPr>
          <p:cNvPr id="26" name="Flowchart: Connector 25"/>
          <p:cNvSpPr/>
          <p:nvPr/>
        </p:nvSpPr>
        <p:spPr>
          <a:xfrm>
            <a:off x="2428860" y="5143512"/>
            <a:ext cx="1571636" cy="928694"/>
          </a:xfrm>
          <a:prstGeom prst="flowChartConnector">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id-ID" sz="1200" i="1" dirty="0">
                <a:solidFill>
                  <a:schemeClr val="tx1"/>
                </a:solidFill>
                <a:latin typeface="Arial" pitchFamily="34" charset="0"/>
                <a:ea typeface="Tahoma" pitchFamily="34" charset="0"/>
                <a:cs typeface="Arial" pitchFamily="34" charset="0"/>
              </a:rPr>
              <a:t>Webmaster </a:t>
            </a:r>
          </a:p>
        </p:txBody>
      </p:sp>
      <p:sp>
        <p:nvSpPr>
          <p:cNvPr id="27" name="TextBox 26"/>
          <p:cNvSpPr txBox="1"/>
          <p:nvPr/>
        </p:nvSpPr>
        <p:spPr>
          <a:xfrm>
            <a:off x="5857852" y="0"/>
            <a:ext cx="3286148" cy="615553"/>
          </a:xfrm>
          <a:prstGeom prst="rect">
            <a:avLst/>
          </a:prstGeom>
          <a:noFill/>
        </p:spPr>
        <p:txBody>
          <a:bodyPr wrap="square" rtlCol="0">
            <a:spAutoFit/>
          </a:bodyPr>
          <a:lstStyle/>
          <a:p>
            <a:endParaRPr lang="id-ID" sz="1600" dirty="0">
              <a:solidFill>
                <a:srgbClr val="FFFF00"/>
              </a:solidFill>
              <a:latin typeface="+mj-lt"/>
              <a:ea typeface="Tahoma" pitchFamily="34" charset="0"/>
              <a:cs typeface="Tahoma" pitchFamily="34" charset="0"/>
            </a:endParaRPr>
          </a:p>
          <a:p>
            <a:r>
              <a:rPr lang="id-ID" dirty="0">
                <a:latin typeface="Arial" pitchFamily="34" charset="0"/>
                <a:ea typeface="Tahoma" pitchFamily="34" charset="0"/>
                <a:cs typeface="Arial" pitchFamily="34" charset="0"/>
              </a:rPr>
              <a:t>Rantai komunikasi tradisional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83320"/>
          </a:xfrm>
        </p:spPr>
        <p:style>
          <a:lnRef idx="3">
            <a:schemeClr val="lt1"/>
          </a:lnRef>
          <a:fillRef idx="1">
            <a:schemeClr val="dk1"/>
          </a:fillRef>
          <a:effectRef idx="1">
            <a:schemeClr val="dk1"/>
          </a:effectRef>
          <a:fontRef idx="minor">
            <a:schemeClr val="lt1"/>
          </a:fontRef>
        </p:style>
        <p:txBody>
          <a:bodyPr>
            <a:normAutofit/>
          </a:bodyPr>
          <a:lstStyle/>
          <a:p>
            <a:pPr algn="ctr"/>
            <a:br>
              <a:rPr lang="id-ID" dirty="0"/>
            </a:br>
            <a:br>
              <a:rPr lang="id-ID" dirty="0"/>
            </a:br>
            <a:br>
              <a:rPr lang="id-ID" dirty="0"/>
            </a:br>
            <a:br>
              <a:rPr lang="id-ID" dirty="0"/>
            </a:br>
            <a:br>
              <a:rPr lang="id-ID" dirty="0"/>
            </a:br>
            <a:br>
              <a:rPr lang="id-ID" dirty="0"/>
            </a:br>
            <a:br>
              <a:rPr lang="id-ID" dirty="0"/>
            </a:br>
            <a:br>
              <a:rPr lang="en-US" dirty="0"/>
            </a:br>
            <a:br>
              <a:rPr lang="id-ID" dirty="0"/>
            </a:br>
            <a:r>
              <a:rPr lang="en-US" sz="2400" dirty="0">
                <a:solidFill>
                  <a:srgbClr val="FF0066"/>
                </a:solidFill>
                <a:latin typeface="+mj-lt"/>
              </a:rPr>
              <a:t>R</a:t>
            </a:r>
            <a:r>
              <a:rPr lang="id-ID" sz="2400" dirty="0">
                <a:solidFill>
                  <a:srgbClr val="FF0066"/>
                </a:solidFill>
                <a:latin typeface="+mj-lt"/>
              </a:rPr>
              <a:t>antai komunikasi komputasi pengguna akhir</a:t>
            </a:r>
            <a:endParaRPr lang="id-ID" dirty="0">
              <a:solidFill>
                <a:srgbClr val="FF0066"/>
              </a:solidFill>
            </a:endParaRPr>
          </a:p>
        </p:txBody>
      </p:sp>
      <p:sp>
        <p:nvSpPr>
          <p:cNvPr id="4" name="Flowchart: Connector 3"/>
          <p:cNvSpPr/>
          <p:nvPr/>
        </p:nvSpPr>
        <p:spPr>
          <a:xfrm>
            <a:off x="1714480" y="1000108"/>
            <a:ext cx="1785950" cy="1714512"/>
          </a:xfrm>
          <a:prstGeom prst="flowChartConnector">
            <a:avLst/>
          </a:prstGeom>
          <a:solidFill>
            <a:schemeClr val="accent1">
              <a:lumMod val="75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id-ID" sz="1600" dirty="0">
                <a:solidFill>
                  <a:schemeClr val="tx1"/>
                </a:solidFill>
                <a:latin typeface="Arial" pitchFamily="34" charset="0"/>
                <a:ea typeface="Tahoma" pitchFamily="34" charset="0"/>
                <a:cs typeface="Arial" pitchFamily="34" charset="0"/>
              </a:rPr>
              <a:t>Spesialis informasi</a:t>
            </a:r>
          </a:p>
        </p:txBody>
      </p:sp>
      <p:sp>
        <p:nvSpPr>
          <p:cNvPr id="5" name="Flowchart: Connector 4"/>
          <p:cNvSpPr/>
          <p:nvPr/>
        </p:nvSpPr>
        <p:spPr>
          <a:xfrm>
            <a:off x="1785918" y="3571876"/>
            <a:ext cx="1714512" cy="1714512"/>
          </a:xfrm>
          <a:prstGeom prst="flowChartConnector">
            <a:avLst/>
          </a:prstGeom>
          <a:solidFill>
            <a:schemeClr val="accent1">
              <a:lumMod val="75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id-ID" sz="1600" dirty="0">
                <a:solidFill>
                  <a:schemeClr val="tx1"/>
                </a:solidFill>
                <a:latin typeface="Arial" pitchFamily="34" charset="0"/>
                <a:ea typeface="Tahoma" pitchFamily="34" charset="0"/>
                <a:cs typeface="Arial" pitchFamily="34" charset="0"/>
              </a:rPr>
              <a:t>Pengguna</a:t>
            </a:r>
            <a:r>
              <a:rPr lang="id-ID" sz="1600" dirty="0">
                <a:solidFill>
                  <a:schemeClr val="tx1"/>
                </a:solidFill>
                <a:latin typeface="Arial" pitchFamily="34" charset="0"/>
                <a:cs typeface="Arial" pitchFamily="34" charset="0"/>
              </a:rPr>
              <a:t> </a:t>
            </a:r>
          </a:p>
        </p:txBody>
      </p:sp>
      <p:sp>
        <p:nvSpPr>
          <p:cNvPr id="6" name="Rectangle 5"/>
          <p:cNvSpPr/>
          <p:nvPr/>
        </p:nvSpPr>
        <p:spPr>
          <a:xfrm>
            <a:off x="5857884" y="3929066"/>
            <a:ext cx="1643074" cy="1000132"/>
          </a:xfrm>
          <a:prstGeom prst="rect">
            <a:avLst/>
          </a:prstGeom>
          <a:solidFill>
            <a:schemeClr val="accent1">
              <a:lumMod val="75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id-ID" sz="1600" dirty="0">
                <a:solidFill>
                  <a:schemeClr val="tx1"/>
                </a:solidFill>
                <a:latin typeface="Arial" pitchFamily="34" charset="0"/>
                <a:ea typeface="Tahoma" pitchFamily="34" charset="0"/>
                <a:cs typeface="Arial" pitchFamily="34" charset="0"/>
              </a:rPr>
              <a:t>Komputer </a:t>
            </a:r>
          </a:p>
        </p:txBody>
      </p:sp>
      <p:cxnSp>
        <p:nvCxnSpPr>
          <p:cNvPr id="7" name="Straight Arrow Connector 6"/>
          <p:cNvCxnSpPr/>
          <p:nvPr/>
        </p:nvCxnSpPr>
        <p:spPr>
          <a:xfrm rot="5400000">
            <a:off x="2215340" y="3142454"/>
            <a:ext cx="857256" cy="1588"/>
          </a:xfrm>
          <a:prstGeom prst="straightConnector1">
            <a:avLst/>
          </a:prstGeom>
          <a:ln w="38100" cmpd="sng">
            <a:prstDash val="dash"/>
            <a:headEnd type="triangle" w="med" len="med"/>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5" idx="6"/>
            <a:endCxn id="6" idx="1"/>
          </p:cNvCxnSpPr>
          <p:nvPr/>
        </p:nvCxnSpPr>
        <p:spPr>
          <a:xfrm>
            <a:off x="3500430" y="4429132"/>
            <a:ext cx="2357454" cy="1588"/>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786050" y="2928934"/>
            <a:ext cx="1117614" cy="338554"/>
          </a:xfrm>
          <a:prstGeom prst="rect">
            <a:avLst/>
          </a:prstGeom>
          <a:noFill/>
        </p:spPr>
        <p:txBody>
          <a:bodyPr wrap="none" rtlCol="0">
            <a:spAutoFit/>
          </a:bodyPr>
          <a:lstStyle/>
          <a:p>
            <a:r>
              <a:rPr lang="id-ID" sz="1600" dirty="0">
                <a:latin typeface="+mj-lt"/>
                <a:ea typeface="Tahoma" pitchFamily="34" charset="0"/>
                <a:cs typeface="Tahoma" pitchFamily="34" charset="0"/>
              </a:rPr>
              <a:t>Dukungan</a:t>
            </a:r>
          </a:p>
        </p:txBody>
      </p:sp>
      <p:sp>
        <p:nvSpPr>
          <p:cNvPr id="10" name="TextBox 9"/>
          <p:cNvSpPr txBox="1"/>
          <p:nvPr/>
        </p:nvSpPr>
        <p:spPr>
          <a:xfrm>
            <a:off x="4000496" y="3929066"/>
            <a:ext cx="1378904" cy="369332"/>
          </a:xfrm>
          <a:prstGeom prst="rect">
            <a:avLst/>
          </a:prstGeom>
          <a:noFill/>
        </p:spPr>
        <p:txBody>
          <a:bodyPr wrap="none" rtlCol="0">
            <a:spAutoFit/>
          </a:bodyPr>
          <a:lstStyle/>
          <a:p>
            <a:r>
              <a:rPr lang="id-ID" sz="1600" dirty="0">
                <a:latin typeface="+mj-lt"/>
                <a:ea typeface="Tahoma" pitchFamily="34" charset="0"/>
                <a:cs typeface="Tahoma" pitchFamily="34" charset="0"/>
              </a:rPr>
              <a:t>Komunikasi</a:t>
            </a:r>
            <a:r>
              <a:rPr lang="id-ID" dirty="0">
                <a:latin typeface="Tahoma" pitchFamily="34" charset="0"/>
                <a:ea typeface="Tahoma" pitchFamily="34" charset="0"/>
                <a:cs typeface="Tahoma" pitchFamily="34" charset="0"/>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507288" cy="4738538"/>
          </a:xfrm>
        </p:spPr>
        <p:txBody>
          <a:bodyPr>
            <a:normAutofit/>
          </a:bodyPr>
          <a:lstStyle/>
          <a:p>
            <a:pPr algn="just">
              <a:lnSpc>
                <a:spcPct val="150000"/>
              </a:lnSpc>
            </a:pPr>
            <a:r>
              <a:rPr lang="id-ID" sz="2400">
                <a:latin typeface="Arial" pitchFamily="34" charset="0"/>
                <a:cs typeface="Arial" pitchFamily="34" charset="0"/>
              </a:rPr>
              <a:t>Pengguna </a:t>
            </a:r>
            <a:r>
              <a:rPr lang="id-ID" sz="2400" dirty="0">
                <a:latin typeface="Arial" pitchFamily="34" charset="0"/>
                <a:cs typeface="Arial" pitchFamily="34" charset="0"/>
              </a:rPr>
              <a:t>akhir tidak perlu bertanggung jawab penuh atas pengembangan sistem, namun harus menanggung sebagian tanggung jawab tersebut. Dalam banyak kasus, pengguna akan bekerja sama dengan spesialis informasi </a:t>
            </a:r>
            <a:r>
              <a:rPr lang="id-ID" sz="2400">
                <a:latin typeface="Arial" pitchFamily="34" charset="0"/>
                <a:cs typeface="Arial" pitchFamily="34" charset="0"/>
              </a:rPr>
              <a:t>dalam mengembangkan</a:t>
            </a:r>
            <a:r>
              <a:rPr lang="en-US" sz="2400">
                <a:latin typeface="Arial" pitchFamily="34" charset="0"/>
                <a:cs typeface="Arial" pitchFamily="34" charset="0"/>
              </a:rPr>
              <a:t> sistem 									</a:t>
            </a:r>
            <a:br>
              <a:rPr lang="en-US" sz="2400">
                <a:latin typeface="Arial" pitchFamily="34" charset="0"/>
                <a:cs typeface="Arial" pitchFamily="34" charset="0"/>
              </a:rPr>
            </a:br>
            <a:r>
              <a:rPr lang="en-US" sz="2400">
                <a:solidFill>
                  <a:schemeClr val="tx2">
                    <a:satMod val="130000"/>
                  </a:schemeClr>
                </a:solidFill>
                <a:latin typeface="Arial" pitchFamily="34" charset="0"/>
                <a:cs typeface="Arial" pitchFamily="34" charset="0"/>
              </a:rPr>
              <a:t>Konsep EUC lebih diartikan bahwa spesialis informasi akan lebih banyak memainkan peranan konsultasi daripada yang sebelumnya mereka lakukan.</a:t>
            </a:r>
            <a:endParaRPr lang="id-ID" sz="24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7544" y="571500"/>
            <a:ext cx="8568952" cy="646331"/>
          </a:xfrm>
          <a:prstGeom prst="rect">
            <a:avLst/>
          </a:prstGeom>
          <a:noFill/>
        </p:spPr>
        <p:txBody>
          <a:bodyPr wrap="square" rtlCol="0">
            <a:spAutoFit/>
          </a:bodyPr>
          <a:lstStyle/>
          <a:p>
            <a:pPr algn="ctr"/>
            <a:r>
              <a:rPr lang="id-ID" sz="3600" b="1" dirty="0">
                <a:solidFill>
                  <a:srgbClr val="FFFF00"/>
                </a:solidFill>
                <a:latin typeface="Arial" pitchFamily="34" charset="0"/>
                <a:cs typeface="Arial" pitchFamily="34" charset="0"/>
              </a:rPr>
              <a:t>Tujuan Belajar</a:t>
            </a:r>
            <a:endParaRPr lang="en-US" sz="3600" b="1" dirty="0">
              <a:solidFill>
                <a:srgbClr val="FFFF00"/>
              </a:solidFill>
              <a:latin typeface="Arial" pitchFamily="34" charset="0"/>
              <a:cs typeface="Arial" pitchFamily="34" charset="0"/>
            </a:endParaRPr>
          </a:p>
        </p:txBody>
      </p:sp>
      <p:sp>
        <p:nvSpPr>
          <p:cNvPr id="6" name="Content Placeholder 5"/>
          <p:cNvSpPr>
            <a:spLocks noGrp="1"/>
          </p:cNvSpPr>
          <p:nvPr>
            <p:ph idx="1"/>
          </p:nvPr>
        </p:nvSpPr>
        <p:spPr>
          <a:xfrm>
            <a:off x="539552" y="1582560"/>
            <a:ext cx="8424936" cy="4726760"/>
          </a:xfrm>
        </p:spPr>
        <p:txBody>
          <a:bodyPr>
            <a:noAutofit/>
          </a:bodyPr>
          <a:lstStyle/>
          <a:p>
            <a:pPr marL="342900">
              <a:buFont typeface="+mj-lt"/>
              <a:buAutoNum type="arabicPeriod"/>
            </a:pPr>
            <a:r>
              <a:rPr lang="id-ID" sz="1600" dirty="0">
                <a:latin typeface="Arial" pitchFamily="34" charset="0"/>
                <a:ea typeface="Tahoma" pitchFamily="34" charset="0"/>
                <a:cs typeface="Arial" pitchFamily="34" charset="0"/>
              </a:rPr>
              <a:t>Mengetahui adanya perubahan konteks organisasional bagi pengembang dan penggunaan sistem dari struktur fisik ke struktur </a:t>
            </a:r>
            <a:r>
              <a:rPr lang="id-ID" sz="1600">
                <a:latin typeface="Arial" pitchFamily="34" charset="0"/>
                <a:ea typeface="Tahoma" pitchFamily="34" charset="0"/>
                <a:cs typeface="Arial" pitchFamily="34" charset="0"/>
              </a:rPr>
              <a:t>maya.</a:t>
            </a:r>
          </a:p>
          <a:p>
            <a:pPr marL="342900">
              <a:buFont typeface="+mj-lt"/>
              <a:buAutoNum type="arabicPeriod"/>
            </a:pPr>
            <a:r>
              <a:rPr lang="id-ID" sz="1600">
                <a:latin typeface="Arial" pitchFamily="34" charset="0"/>
                <a:ea typeface="Tahoma" pitchFamily="34" charset="0"/>
                <a:cs typeface="Arial" pitchFamily="34" charset="0"/>
              </a:rPr>
              <a:t>Mengetahui siapa saja specialis informasi itu dan bagaimana mereka dapat diintegrasikan kedalam suatu organisasi layanan informasi </a:t>
            </a:r>
            <a:r>
              <a:rPr lang="id-ID" sz="1600" i="1">
                <a:latin typeface="Arial" pitchFamily="34" charset="0"/>
                <a:ea typeface="Tahoma" pitchFamily="34" charset="0"/>
                <a:cs typeface="Arial" pitchFamily="34" charset="0"/>
              </a:rPr>
              <a:t>(infomation service).</a:t>
            </a:r>
            <a:endParaRPr lang="id-ID" sz="1600">
              <a:latin typeface="Arial" pitchFamily="34" charset="0"/>
              <a:ea typeface="Tahoma" pitchFamily="34" charset="0"/>
              <a:cs typeface="Arial" pitchFamily="34" charset="0"/>
            </a:endParaRPr>
          </a:p>
          <a:p>
            <a:pPr marL="342900">
              <a:buFont typeface="+mj-lt"/>
              <a:buAutoNum type="arabicPeriod"/>
            </a:pPr>
            <a:r>
              <a:rPr lang="id-ID" sz="1600">
                <a:latin typeface="Arial" pitchFamily="34" charset="0"/>
                <a:ea typeface="Tahoma" pitchFamily="34" charset="0"/>
                <a:cs typeface="Arial" pitchFamily="34" charset="0"/>
              </a:rPr>
              <a:t>Mewaspadai </a:t>
            </a:r>
            <a:r>
              <a:rPr lang="id-ID" sz="1600" dirty="0">
                <a:latin typeface="Arial" pitchFamily="34" charset="0"/>
                <a:ea typeface="Tahoma" pitchFamily="34" charset="0"/>
                <a:cs typeface="Arial" pitchFamily="34" charset="0"/>
              </a:rPr>
              <a:t>arah-arah baru yang mungkin diambil oleh organisasi layanan </a:t>
            </a:r>
            <a:r>
              <a:rPr lang="id-ID" sz="1600">
                <a:latin typeface="Arial" pitchFamily="34" charset="0"/>
                <a:ea typeface="Tahoma" pitchFamily="34" charset="0"/>
                <a:cs typeface="Arial" pitchFamily="34" charset="0"/>
              </a:rPr>
              <a:t>informasi.</a:t>
            </a:r>
            <a:endParaRPr lang="id-ID" sz="1600" dirty="0">
              <a:latin typeface="Arial" pitchFamily="34" charset="0"/>
              <a:ea typeface="Tahoma" pitchFamily="34" charset="0"/>
              <a:cs typeface="Arial" pitchFamily="34" charset="0"/>
            </a:endParaRPr>
          </a:p>
          <a:p>
            <a:pPr marL="342900">
              <a:buFont typeface="+mj-lt"/>
              <a:buAutoNum type="arabicPeriod"/>
            </a:pPr>
            <a:r>
              <a:rPr lang="en-US" sz="1600">
                <a:latin typeface="Arial" pitchFamily="34" charset="0"/>
                <a:ea typeface="Tahoma" pitchFamily="34" charset="0"/>
                <a:cs typeface="Arial" pitchFamily="34" charset="0"/>
              </a:rPr>
              <a:t>4. </a:t>
            </a:r>
            <a:r>
              <a:rPr lang="id-ID" sz="1600">
                <a:latin typeface="Arial" pitchFamily="34" charset="0"/>
                <a:ea typeface="Tahoma" pitchFamily="34" charset="0"/>
                <a:cs typeface="Arial" pitchFamily="34" charset="0"/>
              </a:rPr>
              <a:t>Memahami </a:t>
            </a:r>
            <a:r>
              <a:rPr lang="id-ID" sz="1600" dirty="0">
                <a:latin typeface="Arial" pitchFamily="34" charset="0"/>
                <a:ea typeface="Tahoma" pitchFamily="34" charset="0"/>
                <a:cs typeface="Arial" pitchFamily="34" charset="0"/>
              </a:rPr>
              <a:t>apa yang di maksud dengan “komputasi pengguna akhir” </a:t>
            </a:r>
            <a:r>
              <a:rPr lang="id-ID" sz="1600" i="1" dirty="0">
                <a:latin typeface="Arial" pitchFamily="34" charset="0"/>
                <a:ea typeface="Tahoma" pitchFamily="34" charset="0"/>
                <a:cs typeface="Arial" pitchFamily="34" charset="0"/>
              </a:rPr>
              <a:t>(“end-user </a:t>
            </a:r>
            <a:r>
              <a:rPr lang="id-ID" sz="1600" i="1">
                <a:latin typeface="Arial" pitchFamily="34" charset="0"/>
                <a:ea typeface="Tahoma" pitchFamily="34" charset="0"/>
                <a:cs typeface="Arial" pitchFamily="34" charset="0"/>
              </a:rPr>
              <a:t>computing”).</a:t>
            </a:r>
            <a:endParaRPr lang="en-US" sz="1600" i="1">
              <a:latin typeface="Arial" pitchFamily="34" charset="0"/>
              <a:ea typeface="Tahoma" pitchFamily="34" charset="0"/>
              <a:cs typeface="Arial" pitchFamily="34" charset="0"/>
            </a:endParaRPr>
          </a:p>
          <a:p>
            <a:pPr marL="342900">
              <a:buFont typeface="+mj-lt"/>
              <a:buAutoNum type="arabicPeriod"/>
            </a:pPr>
            <a:r>
              <a:rPr lang="id-ID" sz="1600">
                <a:latin typeface="Arial" pitchFamily="34" charset="0"/>
                <a:ea typeface="Tahoma" pitchFamily="34" charset="0"/>
                <a:cs typeface="Arial" pitchFamily="34" charset="0"/>
              </a:rPr>
              <a:t>Memberikan apresiasi bahwa pengguna, khususnya yang memiliki kemampuan komputasi pengguna akhir, merupakan sumber daya informasi yang berharga.</a:t>
            </a:r>
          </a:p>
          <a:p>
            <a:pPr marL="342900">
              <a:buFont typeface="+mj-lt"/>
              <a:buAutoNum type="arabicPeriod"/>
            </a:pPr>
            <a:r>
              <a:rPr lang="id-ID" sz="1600">
                <a:latin typeface="Arial" pitchFamily="34" charset="0"/>
                <a:ea typeface="Tahoma" pitchFamily="34" charset="0"/>
                <a:cs typeface="Arial" pitchFamily="34" charset="0"/>
              </a:rPr>
              <a:t>Mengetahui manfaat dan resiko dari komputasi pengguna akhir.</a:t>
            </a:r>
          </a:p>
          <a:p>
            <a:pPr marL="342900">
              <a:buFont typeface="+mj-lt"/>
              <a:buAutoNum type="arabicPeriod"/>
            </a:pPr>
            <a:r>
              <a:rPr lang="id-ID" sz="1600">
                <a:latin typeface="Arial" pitchFamily="34" charset="0"/>
                <a:ea typeface="Tahoma" pitchFamily="34" charset="0"/>
                <a:cs typeface="Arial" pitchFamily="34" charset="0"/>
              </a:rPr>
              <a:t>Mengetahui jenis-jenis pengetahuan dan keahlian yang penting bagi pengembangan sistem.</a:t>
            </a:r>
            <a:endParaRPr lang="id-ID" sz="1600">
              <a:latin typeface="Arial" pitchFamily="34" charset="0"/>
              <a:cs typeface="Arial" pitchFamily="34" charset="0"/>
            </a:endParaRPr>
          </a:p>
          <a:p>
            <a:pPr marL="342900">
              <a:buFont typeface="+mj-lt"/>
              <a:buAutoNum type="arabicPeriod"/>
            </a:pPr>
            <a:r>
              <a:rPr lang="id-ID" sz="1600">
                <a:latin typeface="Arial" pitchFamily="34" charset="0"/>
                <a:ea typeface="Tahoma" pitchFamily="34" charset="0"/>
                <a:cs typeface="Arial" pitchFamily="34" charset="0"/>
              </a:rPr>
              <a:t>Memberikan apresiasi atas nilai dari pengelolaan pengetahuan yang di miliki oleh spesialis dan pengguna informasi. </a:t>
            </a:r>
          </a:p>
          <a:p>
            <a:pPr marL="342900">
              <a:buFont typeface="+mj-lt"/>
              <a:buAutoNum type="arabicPeriod"/>
            </a:pPr>
            <a:r>
              <a:rPr lang="id-ID" sz="1600">
                <a:latin typeface="Arial" pitchFamily="34" charset="0"/>
                <a:ea typeface="Tahoma" pitchFamily="34" charset="0"/>
                <a:cs typeface="Arial" pitchFamily="34" charset="0"/>
              </a:rPr>
              <a:t>Mengerti manfaat dan resiko dari kantor maya dan organisasi maya.</a:t>
            </a:r>
            <a:endParaRPr lang="id-ID" sz="1600"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512064"/>
            <a:ext cx="8435280" cy="914400"/>
          </a:xfrm>
        </p:spPr>
        <p:txBody>
          <a:bodyPr>
            <a:noAutofit/>
          </a:bodyPr>
          <a:lstStyle/>
          <a:p>
            <a:pPr algn="ctr"/>
            <a:r>
              <a:rPr lang="en-US" sz="2800" dirty="0" err="1">
                <a:solidFill>
                  <a:srgbClr val="FFFF00"/>
                </a:solidFill>
                <a:latin typeface="Arial" pitchFamily="34" charset="0"/>
                <a:cs typeface="Arial" pitchFamily="34" charset="0"/>
              </a:rPr>
              <a:t>Pengguna</a:t>
            </a:r>
            <a:r>
              <a:rPr lang="en-US" sz="2800" dirty="0">
                <a:solidFill>
                  <a:srgbClr val="FFFF00"/>
                </a:solidFill>
                <a:latin typeface="Arial" pitchFamily="34" charset="0"/>
                <a:cs typeface="Arial" pitchFamily="34" charset="0"/>
              </a:rPr>
              <a:t> </a:t>
            </a:r>
            <a:r>
              <a:rPr lang="en-US" sz="2800" dirty="0" err="1">
                <a:solidFill>
                  <a:srgbClr val="FFFF00"/>
                </a:solidFill>
                <a:latin typeface="Arial" pitchFamily="34" charset="0"/>
                <a:cs typeface="Arial" pitchFamily="34" charset="0"/>
              </a:rPr>
              <a:t>Sebagai</a:t>
            </a:r>
            <a:r>
              <a:rPr lang="en-US" sz="2800" dirty="0">
                <a:solidFill>
                  <a:srgbClr val="FFFF00"/>
                </a:solidFill>
                <a:latin typeface="Arial" pitchFamily="34" charset="0"/>
                <a:cs typeface="Arial" pitchFamily="34" charset="0"/>
              </a:rPr>
              <a:t> </a:t>
            </a:r>
            <a:r>
              <a:rPr lang="en-US" sz="2800" dirty="0" err="1">
                <a:solidFill>
                  <a:srgbClr val="FFFF00"/>
                </a:solidFill>
                <a:latin typeface="Arial" pitchFamily="34" charset="0"/>
                <a:cs typeface="Arial" pitchFamily="34" charset="0"/>
              </a:rPr>
              <a:t>Suatu</a:t>
            </a:r>
            <a:r>
              <a:rPr lang="en-US" sz="2800" dirty="0">
                <a:solidFill>
                  <a:srgbClr val="FFFF00"/>
                </a:solidFill>
                <a:latin typeface="Arial" pitchFamily="34" charset="0"/>
                <a:cs typeface="Arial" pitchFamily="34" charset="0"/>
              </a:rPr>
              <a:t> </a:t>
            </a:r>
            <a:r>
              <a:rPr lang="en-US" sz="2800" dirty="0" err="1">
                <a:solidFill>
                  <a:srgbClr val="FFFF00"/>
                </a:solidFill>
                <a:latin typeface="Arial" pitchFamily="34" charset="0"/>
                <a:cs typeface="Arial" pitchFamily="34" charset="0"/>
              </a:rPr>
              <a:t>Sumber</a:t>
            </a:r>
            <a:r>
              <a:rPr lang="en-US" sz="2800" dirty="0">
                <a:solidFill>
                  <a:srgbClr val="FFFF00"/>
                </a:solidFill>
                <a:latin typeface="Arial" pitchFamily="34" charset="0"/>
                <a:cs typeface="Arial" pitchFamily="34" charset="0"/>
              </a:rPr>
              <a:t> </a:t>
            </a:r>
            <a:r>
              <a:rPr lang="en-US" sz="2800" dirty="0" err="1">
                <a:solidFill>
                  <a:srgbClr val="FFFF00"/>
                </a:solidFill>
                <a:latin typeface="Arial" pitchFamily="34" charset="0"/>
                <a:cs typeface="Arial" pitchFamily="34" charset="0"/>
              </a:rPr>
              <a:t>Daya</a:t>
            </a:r>
            <a:r>
              <a:rPr lang="en-US" sz="2800" dirty="0">
                <a:solidFill>
                  <a:srgbClr val="FFFF00"/>
                </a:solidFill>
                <a:latin typeface="Arial" pitchFamily="34" charset="0"/>
                <a:cs typeface="Arial" pitchFamily="34" charset="0"/>
              </a:rPr>
              <a:t> </a:t>
            </a:r>
            <a:r>
              <a:rPr lang="en-US" sz="2800" dirty="0" err="1">
                <a:solidFill>
                  <a:srgbClr val="FFFF00"/>
                </a:solidFill>
                <a:latin typeface="Arial" pitchFamily="34" charset="0"/>
                <a:cs typeface="Arial" pitchFamily="34" charset="0"/>
              </a:rPr>
              <a:t>Informasi</a:t>
            </a:r>
            <a:endParaRPr lang="en-US" sz="2800" dirty="0">
              <a:solidFill>
                <a:srgbClr val="FFFF00"/>
              </a:solidFill>
            </a:endParaRPr>
          </a:p>
        </p:txBody>
      </p:sp>
      <p:sp>
        <p:nvSpPr>
          <p:cNvPr id="3" name="Content Placeholder 2"/>
          <p:cNvSpPr>
            <a:spLocks noGrp="1"/>
          </p:cNvSpPr>
          <p:nvPr>
            <p:ph idx="1"/>
          </p:nvPr>
        </p:nvSpPr>
        <p:spPr>
          <a:xfrm>
            <a:off x="323528" y="1340768"/>
            <a:ext cx="8568952" cy="2952328"/>
          </a:xfrm>
        </p:spPr>
        <p:txBody>
          <a:bodyPr>
            <a:noAutofit/>
          </a:bodyPr>
          <a:lstStyle/>
          <a:p>
            <a:pPr marL="0" indent="0" algn="just">
              <a:buNone/>
            </a:pPr>
            <a:r>
              <a:rPr lang="en-US" sz="2400">
                <a:latin typeface="Arial" pitchFamily="34" charset="0"/>
                <a:cs typeface="Arial" pitchFamily="34" charset="0"/>
              </a:rPr>
              <a:t>Pengguna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sumber</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penting</a:t>
            </a:r>
            <a:r>
              <a:rPr lang="en-US" sz="2400" dirty="0">
                <a:latin typeface="Arial" pitchFamily="34" charset="0"/>
                <a:cs typeface="Arial" pitchFamily="34" charset="0"/>
              </a:rPr>
              <a: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kontribusi</a:t>
            </a:r>
            <a:r>
              <a:rPr lang="en-US" sz="2400" dirty="0">
                <a:latin typeface="Arial" pitchFamily="34" charset="0"/>
                <a:cs typeface="Arial" pitchFamily="34" charset="0"/>
              </a:rPr>
              <a:t> </a:t>
            </a:r>
            <a:r>
              <a:rPr lang="en-US" sz="2400" dirty="0" err="1">
                <a:latin typeface="Arial" pitchFamily="34" charset="0"/>
                <a:cs typeface="Arial" pitchFamily="34" charset="0"/>
              </a:rPr>
              <a:t>nyata</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mencapai</a:t>
            </a:r>
            <a:r>
              <a:rPr lang="en-US" sz="2400" dirty="0">
                <a:latin typeface="Arial" pitchFamily="34" charset="0"/>
                <a:cs typeface="Arial" pitchFamily="34" charset="0"/>
              </a:rPr>
              <a:t> </a:t>
            </a:r>
            <a:r>
              <a:rPr lang="en-US" sz="2400" dirty="0" err="1">
                <a:latin typeface="Arial" pitchFamily="34" charset="0"/>
                <a:cs typeface="Arial" pitchFamily="34" charset="0"/>
              </a:rPr>
              <a:t>sasaran</a:t>
            </a:r>
            <a:r>
              <a:rPr lang="en-US" sz="2400" dirty="0">
                <a:latin typeface="Arial" pitchFamily="34" charset="0"/>
                <a:cs typeface="Arial" pitchFamily="34" charset="0"/>
              </a:rPr>
              <a:t> </a:t>
            </a:r>
            <a:r>
              <a:rPr lang="en-US" sz="2400" dirty="0" err="1">
                <a:latin typeface="Arial" pitchFamily="34" charset="0"/>
                <a:cs typeface="Arial" pitchFamily="34" charset="0"/>
              </a:rPr>
              <a:t>strategis</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meraih</a:t>
            </a:r>
            <a:r>
              <a:rPr lang="en-US" sz="2400" dirty="0">
                <a:latin typeface="Arial" pitchFamily="34" charset="0"/>
                <a:cs typeface="Arial" pitchFamily="34" charset="0"/>
              </a:rPr>
              <a:t> </a:t>
            </a:r>
            <a:r>
              <a:rPr lang="en-US" sz="2400" dirty="0" err="1">
                <a:latin typeface="Arial" pitchFamily="34" charset="0"/>
                <a:cs typeface="Arial" pitchFamily="34" charset="0"/>
              </a:rPr>
              <a:t>keunggulan</a:t>
            </a:r>
            <a:r>
              <a:rPr lang="en-US" sz="2400" dirty="0">
                <a:latin typeface="Arial" pitchFamily="34" charset="0"/>
                <a:cs typeface="Arial" pitchFamily="34" charset="0"/>
              </a:rPr>
              <a:t> </a:t>
            </a:r>
            <a:r>
              <a:rPr lang="en-US" sz="2400" err="1">
                <a:latin typeface="Arial" pitchFamily="34" charset="0"/>
                <a:cs typeface="Arial" pitchFamily="34" charset="0"/>
              </a:rPr>
              <a:t>kompetetif</a:t>
            </a:r>
            <a:r>
              <a:rPr lang="en-US" sz="2400">
                <a:latin typeface="Arial" pitchFamily="34" charset="0"/>
                <a:cs typeface="Arial" pitchFamily="34" charset="0"/>
              </a:rPr>
              <a:t>.</a:t>
            </a:r>
          </a:p>
          <a:p>
            <a:pPr marL="0" indent="0" algn="just">
              <a:buNone/>
            </a:pPr>
            <a:r>
              <a:rPr lang="en-US" sz="2400">
                <a:latin typeface="Arial" pitchFamily="34" charset="0"/>
                <a:cs typeface="Arial" pitchFamily="34" charset="0"/>
              </a:rPr>
              <a:t>Hal ini berlaku ketika pengguna dapat secara aktif ikut berpartisipasi dalam pengembangan sistem dan mempraktikkan komputasi pengguna akhir. </a:t>
            </a:r>
          </a:p>
        </p:txBody>
      </p:sp>
      <p:sp>
        <p:nvSpPr>
          <p:cNvPr id="4" name="Content Placeholder 2"/>
          <p:cNvSpPr txBox="1">
            <a:spLocks/>
          </p:cNvSpPr>
          <p:nvPr/>
        </p:nvSpPr>
        <p:spPr>
          <a:xfrm>
            <a:off x="436042" y="4293096"/>
            <a:ext cx="8712968" cy="1620180"/>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0" indent="0" algn="just">
              <a:buFont typeface="Wingdings"/>
              <a:buNone/>
            </a:pPr>
            <a:r>
              <a:rPr lang="en-US" sz="2400">
                <a:solidFill>
                  <a:srgbClr val="FFFF00"/>
                </a:solidFill>
                <a:latin typeface="Arial" pitchFamily="34" charset="0"/>
                <a:cs typeface="Arial" pitchFamily="34" charset="0"/>
              </a:rPr>
              <a:t>Keuntungan Komputasi Pengguna Akhir</a:t>
            </a:r>
            <a:endParaRPr lang="en-US" sz="2400">
              <a:latin typeface="Arial" pitchFamily="34" charset="0"/>
              <a:cs typeface="Arial" pitchFamily="34" charset="0"/>
            </a:endParaRPr>
          </a:p>
          <a:p>
            <a:pPr marL="514350" indent="-514350" algn="just">
              <a:buFont typeface="+mj-lt"/>
              <a:buAutoNum type="alphaLcPeriod"/>
            </a:pPr>
            <a:r>
              <a:rPr lang="en-US" sz="2400">
                <a:latin typeface="Arial" pitchFamily="34" charset="0"/>
                <a:cs typeface="Arial" pitchFamily="34" charset="0"/>
              </a:rPr>
              <a:t>Menyamakan kemampuan dan tantangan</a:t>
            </a:r>
          </a:p>
          <a:p>
            <a:pPr marL="514350" indent="-514350" algn="just">
              <a:buFont typeface="+mj-lt"/>
              <a:buAutoNum type="alphaLcPeriod"/>
            </a:pPr>
            <a:r>
              <a:rPr lang="en-US" sz="2400">
                <a:latin typeface="Arial" pitchFamily="34" charset="0"/>
                <a:cs typeface="Arial" pitchFamily="34" charset="0"/>
              </a:rPr>
              <a:t>Mempersempit jarak komunikasi</a:t>
            </a:r>
          </a:p>
          <a:p>
            <a:pPr>
              <a:buFont typeface="Wingdings"/>
              <a:buNone/>
            </a:pPr>
            <a:endParaRPr lang="en-US" sz="2400" dirty="0">
              <a:latin typeface="Arial" pitchFamily="34" charset="0"/>
              <a:cs typeface="Arial" pitchFamily="34" charset="0"/>
            </a:endParaRPr>
          </a:p>
        </p:txBody>
      </p:sp>
    </p:spTree>
    <p:extLst>
      <p:ext uri="{BB962C8B-B14F-4D97-AF65-F5344CB8AC3E}">
        <p14:creationId xmlns:p14="http://schemas.microsoft.com/office/powerpoint/2010/main" val="919802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err="1">
                <a:solidFill>
                  <a:srgbClr val="FFFF00"/>
                </a:solidFill>
                <a:latin typeface="Arial" pitchFamily="34" charset="0"/>
                <a:cs typeface="Arial" pitchFamily="34" charset="0"/>
              </a:rPr>
              <a:t>Risiko</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Komputasi</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Pengguna</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Akhir</a:t>
            </a:r>
            <a:endParaRPr lang="en-US" sz="3600" dirty="0">
              <a:solidFill>
                <a:srgbClr val="FFFF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400" dirty="0" err="1">
                <a:latin typeface="Arial" pitchFamily="34" charset="0"/>
                <a:cs typeface="Arial" pitchFamily="34" charset="0"/>
              </a:rPr>
              <a:t>Sasaran</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yang </a:t>
            </a:r>
            <a:r>
              <a:rPr lang="en-US" sz="2400" dirty="0" err="1">
                <a:latin typeface="Arial" pitchFamily="34" charset="0"/>
                <a:cs typeface="Arial" pitchFamily="34" charset="0"/>
              </a:rPr>
              <a:t>buruk</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Sistem</a:t>
            </a:r>
            <a:r>
              <a:rPr lang="en-US" sz="2400" dirty="0">
                <a:latin typeface="Arial" pitchFamily="34" charset="0"/>
                <a:cs typeface="Arial" pitchFamily="34" charset="0"/>
              </a:rPr>
              <a:t> yang </a:t>
            </a:r>
            <a:r>
              <a:rPr lang="en-US" sz="2400" dirty="0" err="1">
                <a:latin typeface="Arial" pitchFamily="34" charset="0"/>
                <a:cs typeface="Arial" pitchFamily="34" charset="0"/>
              </a:rPr>
              <a:t>dirancang</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didokumentasikan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buruk</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Penggunaan</a:t>
            </a:r>
            <a:r>
              <a:rPr lang="en-US" sz="2400" dirty="0">
                <a:latin typeface="Arial" pitchFamily="34" charset="0"/>
                <a:cs typeface="Arial" pitchFamily="34" charset="0"/>
              </a:rPr>
              <a:t> </a:t>
            </a:r>
            <a:r>
              <a:rPr lang="en-US" sz="2400" dirty="0" err="1">
                <a:latin typeface="Arial" pitchFamily="34" charset="0"/>
                <a:cs typeface="Arial" pitchFamily="34" charset="0"/>
              </a:rPr>
              <a:t>sumber</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efisien</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Hilangnya</a:t>
            </a:r>
            <a:r>
              <a:rPr lang="en-US" sz="2400" dirty="0">
                <a:latin typeface="Arial" pitchFamily="34" charset="0"/>
                <a:cs typeface="Arial" pitchFamily="34" charset="0"/>
              </a:rPr>
              <a:t> </a:t>
            </a:r>
            <a:r>
              <a:rPr lang="en-US" sz="2400" dirty="0" err="1">
                <a:latin typeface="Arial" pitchFamily="34" charset="0"/>
                <a:cs typeface="Arial" pitchFamily="34" charset="0"/>
              </a:rPr>
              <a:t>integritas</a:t>
            </a:r>
            <a:r>
              <a:rPr lang="en-US" sz="2400" dirty="0">
                <a:latin typeface="Arial" pitchFamily="34" charset="0"/>
                <a:cs typeface="Arial" pitchFamily="34" charset="0"/>
              </a:rPr>
              <a:t> data;</a:t>
            </a:r>
          </a:p>
          <a:p>
            <a:pPr marL="514350" indent="-514350">
              <a:buFont typeface="+mj-lt"/>
              <a:buAutoNum type="arabicPeriod"/>
            </a:pPr>
            <a:r>
              <a:rPr lang="en-US" sz="2400" dirty="0" err="1">
                <a:latin typeface="Arial" pitchFamily="34" charset="0"/>
                <a:cs typeface="Arial" pitchFamily="34" charset="0"/>
              </a:rPr>
              <a:t>Hilanggnya</a:t>
            </a:r>
            <a:r>
              <a:rPr lang="en-US" sz="2400" dirty="0">
                <a:latin typeface="Arial" pitchFamily="34" charset="0"/>
                <a:cs typeface="Arial" pitchFamily="34" charset="0"/>
              </a:rPr>
              <a:t> </a:t>
            </a:r>
            <a:r>
              <a:rPr lang="en-US" sz="2400" dirty="0" err="1">
                <a:latin typeface="Arial" pitchFamily="34" charset="0"/>
                <a:cs typeface="Arial" pitchFamily="34" charset="0"/>
              </a:rPr>
              <a:t>keamanan</a:t>
            </a:r>
            <a:r>
              <a:rPr lang="en-US" sz="2400" dirty="0">
                <a:latin typeface="Arial" pitchFamily="34" charset="0"/>
                <a:cs typeface="Arial" pitchFamily="34" charset="0"/>
              </a:rPr>
              <a:t>; </a:t>
            </a:r>
            <a:r>
              <a:rPr lang="en-US" sz="2400" dirty="0" err="1">
                <a:latin typeface="Arial" pitchFamily="34" charset="0"/>
                <a:cs typeface="Arial" pitchFamily="34" charset="0"/>
              </a:rPr>
              <a:t>dan</a:t>
            </a:r>
            <a:endParaRPr lang="en-US" sz="2400" dirty="0">
              <a:latin typeface="Arial" pitchFamily="34" charset="0"/>
              <a:cs typeface="Arial" pitchFamily="34" charset="0"/>
            </a:endParaRPr>
          </a:p>
          <a:p>
            <a:pPr marL="514350" indent="-514350">
              <a:buFont typeface="+mj-lt"/>
              <a:buAutoNum type="arabicPeriod"/>
            </a:pPr>
            <a:r>
              <a:rPr lang="en-US" sz="2400" dirty="0" err="1">
                <a:latin typeface="Arial" pitchFamily="34" charset="0"/>
                <a:cs typeface="Arial" pitchFamily="34" charset="0"/>
              </a:rPr>
              <a:t>Hilangnya</a:t>
            </a:r>
            <a:r>
              <a:rPr lang="en-US" sz="2400" dirty="0">
                <a:latin typeface="Arial" pitchFamily="34" charset="0"/>
                <a:cs typeface="Arial" pitchFamily="34" charset="0"/>
              </a:rPr>
              <a:t> </a:t>
            </a:r>
            <a:r>
              <a:rPr lang="en-US" sz="2400" dirty="0" err="1">
                <a:latin typeface="Arial" pitchFamily="34" charset="0"/>
                <a:cs typeface="Arial" pitchFamily="34" charset="0"/>
              </a:rPr>
              <a:t>kendali</a:t>
            </a:r>
            <a:r>
              <a:rPr lang="en-US" sz="2400" dirty="0">
                <a:latin typeface="Arial" pitchFamily="34" charset="0"/>
                <a:cs typeface="Arial" pitchFamily="34" charset="0"/>
              </a:rPr>
              <a:t>.</a:t>
            </a:r>
          </a:p>
        </p:txBody>
      </p:sp>
    </p:spTree>
    <p:extLst>
      <p:ext uri="{BB962C8B-B14F-4D97-AF65-F5344CB8AC3E}">
        <p14:creationId xmlns:p14="http://schemas.microsoft.com/office/powerpoint/2010/main" val="1045431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087562"/>
          </a:xfrm>
        </p:spPr>
        <p:txBody>
          <a:bodyPr>
            <a:normAutofit/>
          </a:bodyPr>
          <a:lstStyle/>
          <a:p>
            <a:pPr algn="ctr"/>
            <a:r>
              <a:rPr lang="en-US" sz="3600" dirty="0" err="1">
                <a:solidFill>
                  <a:srgbClr val="FFFF00"/>
                </a:solidFill>
                <a:latin typeface="Arial" pitchFamily="34" charset="0"/>
                <a:cs typeface="Arial" pitchFamily="34" charset="0"/>
              </a:rPr>
              <a:t>Kriteria</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Pendidikan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Pengetahuan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dan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Keahlian</a:t>
            </a:r>
            <a:r>
              <a:rPr lang="en-US" sz="3600" dirty="0">
                <a:solidFill>
                  <a:srgbClr val="FFFF00"/>
                </a:solidFill>
                <a:latin typeface="Arial" pitchFamily="34" charset="0"/>
                <a:cs typeface="Arial" pitchFamily="34" charset="0"/>
              </a:rPr>
              <a:t> yang </a:t>
            </a:r>
            <a:r>
              <a:rPr lang="en-US" sz="3600" dirty="0" err="1">
                <a:solidFill>
                  <a:srgbClr val="FFFF00"/>
                </a:solidFill>
                <a:latin typeface="Arial" pitchFamily="34" charset="0"/>
                <a:cs typeface="Arial" pitchFamily="34" charset="0"/>
              </a:rPr>
              <a:t>Dibutuhkan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untuk</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Karier</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di</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Bidang</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Layanan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Informasi</a:t>
            </a:r>
            <a:r>
              <a:rPr lang="en-US" sz="3600" dirty="0">
                <a:solidFill>
                  <a:srgbClr val="FFFF00"/>
                </a:solidFill>
                <a:latin typeface="Arial" pitchFamily="34" charset="0"/>
                <a:cs typeface="Arial" pitchFamily="34" charset="0"/>
              </a:rPr>
              <a:t> </a:t>
            </a:r>
          </a:p>
        </p:txBody>
      </p:sp>
      <p:sp>
        <p:nvSpPr>
          <p:cNvPr id="3" name="Content Placeholder 2"/>
          <p:cNvSpPr>
            <a:spLocks noGrp="1"/>
          </p:cNvSpPr>
          <p:nvPr>
            <p:ph idx="1"/>
          </p:nvPr>
        </p:nvSpPr>
        <p:spPr>
          <a:xfrm>
            <a:off x="457200" y="2362200"/>
            <a:ext cx="8229600" cy="4267200"/>
          </a:xfrm>
        </p:spPr>
        <p:txBody>
          <a:bodyPr>
            <a:normAutofit/>
          </a:bodyPr>
          <a:lstStyle/>
          <a:p>
            <a:pPr algn="just">
              <a:buNone/>
            </a:pPr>
            <a:r>
              <a:rPr lang="en-US" sz="2400" dirty="0">
                <a:latin typeface="Arial" pitchFamily="34" charset="0"/>
                <a:cs typeface="Arial" pitchFamily="34" charset="0"/>
              </a:rPr>
              <a:t>		</a:t>
            </a:r>
            <a:r>
              <a:rPr lang="en-US" sz="2400" dirty="0" err="1">
                <a:latin typeface="Arial" pitchFamily="34" charset="0"/>
                <a:cs typeface="Arial" pitchFamily="34" charset="0"/>
              </a:rPr>
              <a:t>Pengembangan</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membutuhkan</a:t>
            </a:r>
            <a:r>
              <a:rPr lang="en-US" sz="2400" dirty="0">
                <a:latin typeface="Arial" pitchFamily="34" charset="0"/>
                <a:cs typeface="Arial" pitchFamily="34" charset="0"/>
              </a:rPr>
              <a:t> </a:t>
            </a:r>
            <a:r>
              <a:rPr lang="en-US" sz="2400" dirty="0" err="1">
                <a:latin typeface="Arial" pitchFamily="34" charset="0"/>
                <a:cs typeface="Arial" pitchFamily="34" charset="0"/>
              </a:rPr>
              <a:t>pengetahuan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keahlian</a:t>
            </a:r>
            <a:r>
              <a:rPr lang="en-US" sz="2400" dirty="0">
                <a:latin typeface="Arial" pitchFamily="34" charset="0"/>
                <a:cs typeface="Arial" pitchFamily="34" charset="0"/>
              </a:rPr>
              <a:t> </a:t>
            </a:r>
            <a:r>
              <a:rPr lang="en-US" sz="2400" dirty="0" err="1">
                <a:latin typeface="Arial" pitchFamily="34" charset="0"/>
                <a:cs typeface="Arial" pitchFamily="34" charset="0"/>
              </a:rPr>
              <a:t>tertentu</a:t>
            </a:r>
            <a:r>
              <a:rPr lang="en-US" sz="2400" dirty="0">
                <a:latin typeface="Arial" pitchFamily="34" charset="0"/>
                <a:cs typeface="Arial" pitchFamily="34" charset="0"/>
              </a:rPr>
              <a:t>. </a:t>
            </a:r>
            <a:r>
              <a:rPr lang="en-US" sz="2400" dirty="0" err="1">
                <a:latin typeface="Arial" pitchFamily="34" charset="0"/>
                <a:cs typeface="Arial" pitchFamily="34" charset="0"/>
              </a:rPr>
              <a:t>Spesialis</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menerapkan</a:t>
            </a:r>
            <a:r>
              <a:rPr lang="en-US" sz="2400" dirty="0">
                <a:latin typeface="Arial" pitchFamily="34" charset="0"/>
                <a:cs typeface="Arial" pitchFamily="34" charset="0"/>
              </a:rPr>
              <a:t> </a:t>
            </a:r>
            <a:r>
              <a:rPr lang="en-US" sz="2400" dirty="0" err="1">
                <a:latin typeface="Arial" pitchFamily="34" charset="0"/>
                <a:cs typeface="Arial" pitchFamily="34" charset="0"/>
              </a:rPr>
              <a:t>pengetahuan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keahlian</a:t>
            </a:r>
            <a:r>
              <a:rPr lang="en-US" sz="2400" dirty="0">
                <a:latin typeface="Arial" pitchFamily="34" charset="0"/>
                <a:cs typeface="Arial" pitchFamily="34" charset="0"/>
              </a:rPr>
              <a:t> </a:t>
            </a:r>
            <a:r>
              <a:rPr lang="en-US" sz="2400" dirty="0" err="1">
                <a:latin typeface="Arial" pitchFamily="34" charset="0"/>
                <a:cs typeface="Arial" pitchFamily="34" charset="0"/>
              </a:rPr>
              <a:t>secara</a:t>
            </a:r>
            <a:r>
              <a:rPr lang="en-US" sz="2400" dirty="0">
                <a:latin typeface="Arial" pitchFamily="34" charset="0"/>
                <a:cs typeface="Arial" pitchFamily="34" charset="0"/>
              </a:rPr>
              <a:t> </a:t>
            </a:r>
            <a:r>
              <a:rPr lang="en-US" sz="2400" dirty="0" err="1">
                <a:latin typeface="Arial" pitchFamily="34" charset="0"/>
                <a:cs typeface="Arial" pitchFamily="34" charset="0"/>
              </a:rPr>
              <a:t>kontinu</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menerapkannya</a:t>
            </a:r>
            <a:r>
              <a:rPr lang="en-US" sz="2400" dirty="0">
                <a:latin typeface="Arial" pitchFamily="34" charset="0"/>
                <a:cs typeface="Arial" pitchFamily="34" charset="0"/>
              </a:rPr>
              <a:t> </a:t>
            </a:r>
            <a:r>
              <a:rPr lang="en-US" sz="2400" dirty="0" err="1">
                <a:latin typeface="Arial" pitchFamily="34" charset="0"/>
                <a:cs typeface="Arial" pitchFamily="34" charset="0"/>
              </a:rPr>
              <a:t>ketika</a:t>
            </a:r>
            <a:r>
              <a:rPr lang="en-US" sz="2400" dirty="0">
                <a:latin typeface="Arial" pitchFamily="34" charset="0"/>
                <a:cs typeface="Arial" pitchFamily="34" charset="0"/>
              </a:rPr>
              <a:t> </a:t>
            </a:r>
            <a:r>
              <a:rPr lang="en-US" sz="2400" dirty="0" err="1">
                <a:latin typeface="Arial" pitchFamily="34" charset="0"/>
                <a:cs typeface="Arial" pitchFamily="34" charset="0"/>
              </a:rPr>
              <a:t>mereka</a:t>
            </a:r>
            <a:r>
              <a:rPr lang="en-US" sz="2400" dirty="0">
                <a:latin typeface="Arial" pitchFamily="34" charset="0"/>
                <a:cs typeface="Arial" pitchFamily="34" charset="0"/>
              </a:rPr>
              <a:t> </a:t>
            </a:r>
            <a:r>
              <a:rPr lang="en-US" sz="2400" dirty="0" err="1">
                <a:latin typeface="Arial" pitchFamily="34" charset="0"/>
                <a:cs typeface="Arial" pitchFamily="34" charset="0"/>
              </a:rPr>
              <a:t>pernah</a:t>
            </a:r>
            <a:r>
              <a:rPr lang="en-US" sz="2400" dirty="0">
                <a:latin typeface="Arial" pitchFamily="34" charset="0"/>
                <a:cs typeface="Arial" pitchFamily="34" charset="0"/>
              </a:rPr>
              <a:t> </a:t>
            </a:r>
            <a:r>
              <a:rPr lang="en-US" sz="2400" dirty="0" err="1">
                <a:latin typeface="Arial" pitchFamily="34" charset="0"/>
                <a:cs typeface="Arial" pitchFamily="34" charset="0"/>
              </a:rPr>
              <a:t>ikut</a:t>
            </a:r>
            <a:r>
              <a:rPr lang="en-US" sz="2400" dirty="0">
                <a:latin typeface="Arial" pitchFamily="34" charset="0"/>
                <a:cs typeface="Arial" pitchFamily="34" charset="0"/>
              </a:rPr>
              <a:t> </a:t>
            </a:r>
            <a:r>
              <a:rPr lang="en-US" sz="2400" dirty="0" err="1">
                <a:latin typeface="Arial" pitchFamily="34" charset="0"/>
                <a:cs typeface="Arial" pitchFamily="34" charset="0"/>
              </a:rPr>
              <a:t>terlibat</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komputasi</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akhir</a:t>
            </a:r>
            <a:r>
              <a:rPr lang="en-US" sz="2400" dirty="0">
                <a:latin typeface="Arial" pitchFamily="34" charset="0"/>
                <a:cs typeface="Arial" pitchFamily="34" charset="0"/>
              </a:rPr>
              <a:t>.</a:t>
            </a:r>
          </a:p>
        </p:txBody>
      </p:sp>
    </p:spTree>
    <p:extLst>
      <p:ext uri="{BB962C8B-B14F-4D97-AF65-F5344CB8AC3E}">
        <p14:creationId xmlns:p14="http://schemas.microsoft.com/office/powerpoint/2010/main" val="3426477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err="1">
                <a:solidFill>
                  <a:srgbClr val="FFFF00"/>
                </a:solidFill>
                <a:latin typeface="Arial" pitchFamily="34" charset="0"/>
                <a:cs typeface="Arial" pitchFamily="34" charset="0"/>
              </a:rPr>
              <a:t>Pengetahuan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Pengembangan</a:t>
            </a:r>
            <a:r>
              <a:rPr lang="en-US" sz="3600" dirty="0">
                <a:solidFill>
                  <a:srgbClr val="FFFF00"/>
                </a:solidFill>
                <a:latin typeface="Arial" pitchFamily="34" charset="0"/>
                <a:cs typeface="Arial" pitchFamily="34" charset="0"/>
              </a:rPr>
              <a:t> </a:t>
            </a:r>
            <a:r>
              <a:rPr lang="en-US" sz="3600" dirty="0" err="1">
                <a:solidFill>
                  <a:srgbClr val="FFFF00"/>
                </a:solidFill>
                <a:latin typeface="Arial" pitchFamily="34" charset="0"/>
                <a:cs typeface="Arial" pitchFamily="34" charset="0"/>
              </a:rPr>
              <a:t>Sistem</a:t>
            </a:r>
            <a:r>
              <a:rPr lang="en-US" sz="3600" dirty="0">
                <a:solidFill>
                  <a:srgbClr val="FFFF00"/>
                </a:solidFill>
                <a:latin typeface="Arial" pitchFamily="34" charset="0"/>
                <a:cs typeface="Arial" pitchFamily="34" charset="0"/>
              </a:rPr>
              <a:t> </a:t>
            </a:r>
          </a:p>
        </p:txBody>
      </p:sp>
      <p:sp>
        <p:nvSpPr>
          <p:cNvPr id="3" name="Content Placeholder 2"/>
          <p:cNvSpPr>
            <a:spLocks noGrp="1"/>
          </p:cNvSpPr>
          <p:nvPr>
            <p:ph idx="1"/>
          </p:nvPr>
        </p:nvSpPr>
        <p:spPr/>
        <p:txBody>
          <a:bodyPr>
            <a:noAutofit/>
          </a:bodyPr>
          <a:lstStyle/>
          <a:p>
            <a:pPr algn="just"/>
            <a:r>
              <a:rPr lang="en-US" sz="2400" dirty="0" err="1">
                <a:latin typeface="Arial" pitchFamily="34" charset="0"/>
                <a:cs typeface="Arial" pitchFamily="34" charset="0"/>
              </a:rPr>
              <a:t>Pengetahuan</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sesuatu</a:t>
            </a:r>
            <a:r>
              <a:rPr lang="en-US" sz="2400" dirty="0">
                <a:latin typeface="Arial" pitchFamily="34" charset="0"/>
                <a:cs typeface="Arial" pitchFamily="34" charset="0"/>
              </a:rPr>
              <a: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dipelajari</a:t>
            </a:r>
            <a:r>
              <a:rPr lang="en-US" sz="2400" dirty="0">
                <a:latin typeface="Arial" pitchFamily="34" charset="0"/>
                <a:cs typeface="Arial" pitchFamily="34" charset="0"/>
              </a:rPr>
              <a:t>, </a:t>
            </a:r>
            <a:r>
              <a:rPr lang="en-US" sz="2400" dirty="0" err="1">
                <a:latin typeface="Arial" pitchFamily="34" charset="0"/>
                <a:cs typeface="Arial" pitchFamily="34" charset="0"/>
              </a:rPr>
              <a:t>baik</a:t>
            </a:r>
            <a:r>
              <a:rPr lang="en-US" sz="2400" dirty="0">
                <a:latin typeface="Arial" pitchFamily="34" charset="0"/>
                <a:cs typeface="Arial" pitchFamily="34" charset="0"/>
              </a:rPr>
              <a:t> </a:t>
            </a:r>
            <a:r>
              <a:rPr lang="en-US" sz="2400" dirty="0" err="1">
                <a:latin typeface="Arial" pitchFamily="34" charset="0"/>
                <a:cs typeface="Arial" pitchFamily="34" charset="0"/>
              </a:rPr>
              <a:t>itu</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a:t>
            </a:r>
            <a:r>
              <a:rPr lang="en-US" sz="2400" dirty="0" err="1">
                <a:latin typeface="Arial" pitchFamily="34" charset="0"/>
                <a:cs typeface="Arial" pitchFamily="34" charset="0"/>
              </a:rPr>
              <a:t>mata</a:t>
            </a:r>
            <a:r>
              <a:rPr lang="en-US" sz="2400" dirty="0">
                <a:latin typeface="Arial" pitchFamily="34" charset="0"/>
                <a:cs typeface="Arial" pitchFamily="34" charset="0"/>
              </a:rPr>
              <a:t> </a:t>
            </a:r>
            <a:r>
              <a:rPr lang="en-US" sz="2400" dirty="0" err="1">
                <a:latin typeface="Arial" pitchFamily="34" charset="0"/>
                <a:cs typeface="Arial" pitchFamily="34" charset="0"/>
              </a:rPr>
              <a:t>kuliah</a:t>
            </a:r>
            <a:r>
              <a:rPr lang="en-US" sz="2400" dirty="0">
                <a:latin typeface="Arial" pitchFamily="34" charset="0"/>
                <a:cs typeface="Arial" pitchFamily="34" charset="0"/>
              </a:rPr>
              <a:t> normal </a:t>
            </a:r>
            <a:r>
              <a:rPr lang="en-US" sz="2400" dirty="0" err="1">
                <a:latin typeface="Arial" pitchFamily="34" charset="0"/>
                <a:cs typeface="Arial" pitchFamily="34" charset="0"/>
              </a:rPr>
              <a:t>maupun</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a:t>
            </a:r>
            <a:r>
              <a:rPr lang="en-US" sz="2400" dirty="0" err="1">
                <a:latin typeface="Arial" pitchFamily="34" charset="0"/>
                <a:cs typeface="Arial" pitchFamily="34" charset="0"/>
              </a:rPr>
              <a:t>upaya</a:t>
            </a:r>
            <a:r>
              <a:rPr lang="en-US" sz="2400" dirty="0">
                <a:latin typeface="Arial" pitchFamily="34" charset="0"/>
                <a:cs typeface="Arial" pitchFamily="34" charset="0"/>
              </a:rPr>
              <a:t> </a:t>
            </a:r>
            <a:r>
              <a:rPr lang="en-US" sz="2400" dirty="0" err="1">
                <a:latin typeface="Arial" pitchFamily="34" charset="0"/>
                <a:cs typeface="Arial" pitchFamily="34" charset="0"/>
              </a:rPr>
              <a:t>sendiri</a:t>
            </a:r>
            <a:r>
              <a:rPr lang="en-US" sz="2400" dirty="0">
                <a:latin typeface="Arial" pitchFamily="34" charset="0"/>
                <a:cs typeface="Arial" pitchFamily="34" charset="0"/>
              </a:rPr>
              <a:t>.</a:t>
            </a:r>
          </a:p>
          <a:p>
            <a:pPr marL="68580" indent="0" algn="just">
              <a:buNone/>
            </a:pPr>
            <a:r>
              <a:rPr lang="en-US" sz="2400">
                <a:latin typeface="Arial" pitchFamily="34" charset="0"/>
                <a:cs typeface="Arial" pitchFamily="34" charset="0"/>
              </a:rPr>
              <a:t>1 Pengetahuan </a:t>
            </a:r>
            <a:r>
              <a:rPr lang="en-US" sz="2400" dirty="0" err="1">
                <a:latin typeface="Arial" pitchFamily="34" charset="0"/>
                <a:cs typeface="Arial" pitchFamily="34" charset="0"/>
              </a:rPr>
              <a:t>komputer</a:t>
            </a:r>
            <a:r>
              <a:rPr lang="en-US" sz="2400" dirty="0">
                <a:latin typeface="Arial" pitchFamily="34" charset="0"/>
                <a:cs typeface="Arial" pitchFamily="34" charset="0"/>
              </a:rPr>
              <a:t> (computer literacy) </a:t>
            </a:r>
            <a:endParaRPr lang="id-ID" sz="2400" dirty="0">
              <a:latin typeface="Arial" pitchFamily="34" charset="0"/>
              <a:cs typeface="Arial" pitchFamily="34" charset="0"/>
            </a:endParaRPr>
          </a:p>
          <a:p>
            <a:pPr marL="68580" indent="0" algn="just">
              <a:buNone/>
            </a:pPr>
            <a:r>
              <a:rPr lang="en-US" sz="2400">
                <a:latin typeface="Arial" pitchFamily="34" charset="0"/>
                <a:cs typeface="Arial" pitchFamily="34" charset="0"/>
              </a:rPr>
              <a:t>2. Pengetahuan </a:t>
            </a:r>
            <a:r>
              <a:rPr lang="en-US" sz="2400" dirty="0" err="1">
                <a:latin typeface="Arial" pitchFamily="34" charset="0"/>
                <a:cs typeface="Arial" pitchFamily="34" charset="0"/>
              </a:rPr>
              <a:t>informasi</a:t>
            </a:r>
            <a:r>
              <a:rPr lang="en-US" sz="2400" dirty="0">
                <a:latin typeface="Arial" pitchFamily="34" charset="0"/>
                <a:cs typeface="Arial" pitchFamily="34" charset="0"/>
              </a:rPr>
              <a:t> (information literacy) </a:t>
            </a:r>
            <a:endParaRPr lang="id-ID" sz="2400" dirty="0">
              <a:latin typeface="Arial" pitchFamily="34" charset="0"/>
              <a:cs typeface="Arial" pitchFamily="34" charset="0"/>
            </a:endParaRPr>
          </a:p>
          <a:p>
            <a:pPr marL="68580" indent="0" algn="just">
              <a:buNone/>
            </a:pPr>
            <a:r>
              <a:rPr lang="en-US" sz="2400">
                <a:latin typeface="Arial" pitchFamily="34" charset="0"/>
                <a:cs typeface="Arial" pitchFamily="34" charset="0"/>
              </a:rPr>
              <a:t>3. Dasar-dasar </a:t>
            </a:r>
            <a:r>
              <a:rPr lang="en-US" sz="2400" dirty="0" err="1">
                <a:latin typeface="Arial" pitchFamily="34" charset="0"/>
                <a:cs typeface="Arial" pitchFamily="34" charset="0"/>
              </a:rPr>
              <a:t>bisnis</a:t>
            </a:r>
            <a:r>
              <a:rPr lang="en-US" sz="2400" dirty="0">
                <a:latin typeface="Arial" pitchFamily="34" charset="0"/>
                <a:cs typeface="Arial" pitchFamily="34" charset="0"/>
              </a:rPr>
              <a:t> systems </a:t>
            </a:r>
            <a:r>
              <a:rPr lang="en-US" sz="2400">
                <a:latin typeface="Arial" pitchFamily="34" charset="0"/>
                <a:cs typeface="Arial" pitchFamily="34" charset="0"/>
              </a:rPr>
              <a:t>theory)</a:t>
            </a:r>
          </a:p>
          <a:p>
            <a:pPr marL="68580" indent="0" algn="just">
              <a:buNone/>
            </a:pPr>
            <a:r>
              <a:rPr lang="en-US" sz="2400">
                <a:latin typeface="Arial" pitchFamily="34" charset="0"/>
                <a:cs typeface="Arial" pitchFamily="34" charset="0"/>
              </a:rPr>
              <a:t>4. Pengembangan sistem</a:t>
            </a:r>
          </a:p>
          <a:p>
            <a:pPr marL="68580" indent="0" algn="just">
              <a:buNone/>
            </a:pPr>
            <a:r>
              <a:rPr lang="en-US" sz="2400">
                <a:latin typeface="Arial" pitchFamily="34" charset="0"/>
                <a:cs typeface="Arial" pitchFamily="34" charset="0"/>
              </a:rPr>
              <a:t>5. Model sistem</a:t>
            </a:r>
          </a:p>
          <a:p>
            <a:pPr algn="just"/>
            <a:endParaRPr lang="en-US" sz="2400" dirty="0">
              <a:latin typeface="Arial" pitchFamily="34" charset="0"/>
              <a:cs typeface="Arial" pitchFamily="34" charset="0"/>
            </a:endParaRPr>
          </a:p>
        </p:txBody>
      </p:sp>
    </p:spTree>
    <p:extLst>
      <p:ext uri="{BB962C8B-B14F-4D97-AF65-F5344CB8AC3E}">
        <p14:creationId xmlns:p14="http://schemas.microsoft.com/office/powerpoint/2010/main" val="424526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a:solidFill>
                  <a:srgbClr val="FFFF00"/>
                </a:solidFill>
                <a:latin typeface="Arial" pitchFamily="34" charset="0"/>
                <a:cs typeface="Arial" pitchFamily="34" charset="0"/>
              </a:rPr>
              <a:t>Keahlian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Pengembangan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Sistem</a:t>
            </a:r>
            <a:r>
              <a:rPr lang="en-US" sz="3200" dirty="0">
                <a:solidFill>
                  <a:srgbClr val="FFFF00"/>
                </a:solidFill>
                <a:latin typeface="Arial" pitchFamily="34" charset="0"/>
                <a:cs typeface="Arial" pitchFamily="34" charset="0"/>
              </a:rPr>
              <a:t> </a:t>
            </a:r>
          </a:p>
        </p:txBody>
      </p:sp>
      <p:sp>
        <p:nvSpPr>
          <p:cNvPr id="3" name="Content Placeholder 2"/>
          <p:cNvSpPr>
            <a:spLocks noGrp="1"/>
          </p:cNvSpPr>
          <p:nvPr>
            <p:ph idx="1"/>
          </p:nvPr>
        </p:nvSpPr>
        <p:spPr/>
        <p:txBody>
          <a:bodyPr>
            <a:normAutofit/>
          </a:bodyPr>
          <a:lstStyle/>
          <a:p>
            <a:pPr algn="just"/>
            <a:r>
              <a:rPr lang="en-US" sz="2400" dirty="0" err="1">
                <a:latin typeface="Arial" pitchFamily="34" charset="0"/>
                <a:cs typeface="Arial" pitchFamily="34" charset="0"/>
              </a:rPr>
              <a:t>Keahlian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(communications skills) </a:t>
            </a:r>
            <a:endParaRPr lang="id-ID" sz="2400" dirty="0">
              <a:latin typeface="Arial" pitchFamily="34" charset="0"/>
              <a:cs typeface="Arial" pitchFamily="34" charset="0"/>
            </a:endParaRPr>
          </a:p>
          <a:p>
            <a:pPr algn="just"/>
            <a:r>
              <a:rPr lang="en-US" sz="2400" dirty="0" err="1">
                <a:latin typeface="Arial" pitchFamily="34" charset="0"/>
                <a:cs typeface="Arial" pitchFamily="34" charset="0"/>
              </a:rPr>
              <a:t>Kemampuan</a:t>
            </a:r>
            <a:r>
              <a:rPr lang="en-US" sz="2400" dirty="0">
                <a:latin typeface="Arial" pitchFamily="34" charset="0"/>
                <a:cs typeface="Arial" pitchFamily="34" charset="0"/>
              </a:rPr>
              <a:t> </a:t>
            </a:r>
            <a:r>
              <a:rPr lang="en-US" sz="2400" dirty="0" err="1">
                <a:latin typeface="Arial" pitchFamily="34" charset="0"/>
                <a:cs typeface="Arial" pitchFamily="34" charset="0"/>
              </a:rPr>
              <a:t>analisis</a:t>
            </a:r>
            <a:r>
              <a:rPr lang="en-US" sz="2400" dirty="0">
                <a:latin typeface="Arial" pitchFamily="34" charset="0"/>
                <a:cs typeface="Arial" pitchFamily="34" charset="0"/>
              </a:rPr>
              <a:t> (analytical ability) </a:t>
            </a:r>
            <a:endParaRPr lang="id-ID" sz="2400" dirty="0">
              <a:latin typeface="Arial" pitchFamily="34" charset="0"/>
              <a:cs typeface="Arial" pitchFamily="34" charset="0"/>
            </a:endParaRPr>
          </a:p>
          <a:p>
            <a:pPr algn="just"/>
            <a:r>
              <a:rPr lang="en-US" sz="2400" dirty="0" err="1">
                <a:latin typeface="Arial" pitchFamily="34" charset="0"/>
                <a:cs typeface="Arial" pitchFamily="34" charset="0"/>
              </a:rPr>
              <a:t>Kreativitas</a:t>
            </a:r>
            <a:r>
              <a:rPr lang="en-US" sz="2400" dirty="0">
                <a:latin typeface="Arial" pitchFamily="34" charset="0"/>
                <a:cs typeface="Arial" pitchFamily="34" charset="0"/>
              </a:rPr>
              <a:t> (creativity) </a:t>
            </a:r>
            <a:endParaRPr lang="id-ID" sz="2400" dirty="0">
              <a:latin typeface="Arial" pitchFamily="34" charset="0"/>
              <a:cs typeface="Arial" pitchFamily="34" charset="0"/>
            </a:endParaRPr>
          </a:p>
          <a:p>
            <a:pPr algn="just"/>
            <a:r>
              <a:rPr lang="en-US" sz="2400" dirty="0" err="1">
                <a:latin typeface="Arial" pitchFamily="34" charset="0"/>
                <a:cs typeface="Arial" pitchFamily="34" charset="0"/>
              </a:rPr>
              <a:t>Kepemimpinan</a:t>
            </a:r>
            <a:r>
              <a:rPr lang="en-US" sz="2400" dirty="0">
                <a:latin typeface="Arial" pitchFamily="34" charset="0"/>
                <a:cs typeface="Arial" pitchFamily="34" charset="0"/>
              </a:rPr>
              <a:t> (leadership)</a:t>
            </a:r>
          </a:p>
        </p:txBody>
      </p:sp>
    </p:spTree>
    <p:extLst>
      <p:ext uri="{BB962C8B-B14F-4D97-AF65-F5344CB8AC3E}">
        <p14:creationId xmlns:p14="http://schemas.microsoft.com/office/powerpoint/2010/main" val="26031763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err="1">
                <a:solidFill>
                  <a:srgbClr val="FFFF00"/>
                </a:solidFill>
                <a:latin typeface="Arial" pitchFamily="34" charset="0"/>
                <a:cs typeface="Arial" pitchFamily="34" charset="0"/>
              </a:rPr>
              <a:t>Mengelola</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Pengetahuan</a:t>
            </a:r>
            <a:r>
              <a:rPr lang="en-US" sz="3200" dirty="0">
                <a:solidFill>
                  <a:srgbClr val="FFFF00"/>
                </a:solidFill>
                <a:latin typeface="Arial" pitchFamily="34" charset="0"/>
                <a:cs typeface="Arial" pitchFamily="34" charset="0"/>
              </a:rPr>
              <a:t> Yang </a:t>
            </a:r>
            <a:r>
              <a:rPr lang="en-US" sz="3200" dirty="0" err="1">
                <a:solidFill>
                  <a:srgbClr val="FFFF00"/>
                </a:solidFill>
                <a:latin typeface="Arial" pitchFamily="34" charset="0"/>
                <a:cs typeface="Arial" pitchFamily="34" charset="0"/>
              </a:rPr>
              <a:t>Ditunjukkan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Oleh</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Sumber</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Daya</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Informasi</a:t>
            </a:r>
            <a:r>
              <a:rPr lang="en-US" sz="3200" dirty="0">
                <a:solidFill>
                  <a:srgbClr val="FFFF00"/>
                </a:solidFill>
                <a:latin typeface="Arial" pitchFamily="34" charset="0"/>
                <a:cs typeface="Arial" pitchFamily="34" charset="0"/>
              </a:rPr>
              <a:t> Perusahaan</a:t>
            </a:r>
          </a:p>
        </p:txBody>
      </p:sp>
      <p:sp>
        <p:nvSpPr>
          <p:cNvPr id="3" name="Content Placeholder 2"/>
          <p:cNvSpPr>
            <a:spLocks noGrp="1"/>
          </p:cNvSpPr>
          <p:nvPr>
            <p:ph idx="1"/>
          </p:nvPr>
        </p:nvSpPr>
        <p:spPr/>
        <p:txBody>
          <a:bodyPr>
            <a:normAutofit/>
          </a:bodyPr>
          <a:lstStyle/>
          <a:p>
            <a:pPr algn="just">
              <a:buNone/>
            </a:pPr>
            <a:r>
              <a:rPr lang="en-US" sz="2400" dirty="0">
                <a:latin typeface="Arial" pitchFamily="34" charset="0"/>
                <a:cs typeface="Arial" pitchFamily="34" charset="0"/>
              </a:rPr>
              <a:t>		</a:t>
            </a:r>
            <a:r>
              <a:rPr lang="en-US" sz="2400" dirty="0" err="1">
                <a:latin typeface="Arial" pitchFamily="34" charset="0"/>
                <a:cs typeface="Arial" pitchFamily="34" charset="0"/>
              </a:rPr>
              <a:t>Beberapa</a:t>
            </a:r>
            <a:r>
              <a:rPr lang="en-US" sz="2400" dirty="0">
                <a:latin typeface="Arial" pitchFamily="34" charset="0"/>
                <a:cs typeface="Arial" pitchFamily="34" charset="0"/>
              </a:rPr>
              <a:t> </a:t>
            </a:r>
            <a:r>
              <a:rPr lang="en-US" sz="2400" dirty="0" err="1">
                <a:latin typeface="Arial" pitchFamily="34" charset="0"/>
                <a:cs typeface="Arial" pitchFamily="34" charset="0"/>
              </a:rPr>
              <a:t>sumber</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yang </a:t>
            </a:r>
            <a:r>
              <a:rPr lang="en-US" sz="2400" dirty="0" err="1">
                <a:latin typeface="Arial" pitchFamily="34" charset="0"/>
                <a:cs typeface="Arial" pitchFamily="34" charset="0"/>
              </a:rPr>
              <a:t>mencerminkan</a:t>
            </a:r>
            <a:endParaRPr lang="en-US" sz="2400" dirty="0">
              <a:latin typeface="Arial" pitchFamily="34" charset="0"/>
              <a:cs typeface="Arial" pitchFamily="34" charset="0"/>
            </a:endParaRPr>
          </a:p>
          <a:p>
            <a:pPr algn="just">
              <a:buNone/>
            </a:pPr>
            <a:r>
              <a:rPr lang="en-US" sz="2400" dirty="0" err="1">
                <a:latin typeface="Arial" pitchFamily="34" charset="0"/>
                <a:cs typeface="Arial" pitchFamily="34" charset="0"/>
              </a:rPr>
              <a:t>gudang-gudang</a:t>
            </a:r>
            <a:r>
              <a:rPr lang="en-US" sz="2400" dirty="0">
                <a:latin typeface="Arial" pitchFamily="34" charset="0"/>
                <a:cs typeface="Arial" pitchFamily="34" charset="0"/>
              </a:rPr>
              <a:t> </a:t>
            </a:r>
            <a:r>
              <a:rPr lang="en-US" sz="2400" dirty="0" err="1">
                <a:latin typeface="Arial" pitchFamily="34" charset="0"/>
                <a:cs typeface="Arial" pitchFamily="34" charset="0"/>
              </a:rPr>
              <a:t>penyimpanan</a:t>
            </a:r>
            <a:r>
              <a:rPr lang="en-US" sz="2400" dirty="0">
                <a:latin typeface="Arial" pitchFamily="34" charset="0"/>
                <a:cs typeface="Arial" pitchFamily="34" charset="0"/>
              </a:rPr>
              <a:t> </a:t>
            </a:r>
            <a:r>
              <a:rPr lang="en-US" sz="2400" dirty="0" err="1">
                <a:latin typeface="Arial" pitchFamily="34" charset="0"/>
                <a:cs typeface="Arial" pitchFamily="34" charset="0"/>
              </a:rPr>
              <a:t>pengetahuan</a:t>
            </a:r>
            <a:r>
              <a:rPr lang="en-US" sz="2400" dirty="0">
                <a:latin typeface="Arial" pitchFamily="34" charset="0"/>
                <a:cs typeface="Arial" pitchFamily="34" charset="0"/>
              </a:rPr>
              <a:t> yang</a:t>
            </a:r>
          </a:p>
          <a:p>
            <a:pPr algn="just">
              <a:buNone/>
            </a:pPr>
            <a:r>
              <a:rPr lang="en-US" sz="2400" dirty="0" err="1">
                <a:latin typeface="Arial" pitchFamily="34" charset="0"/>
                <a:cs typeface="Arial" pitchFamily="34" charset="0"/>
              </a:rPr>
              <a:t>berharga</a:t>
            </a:r>
            <a:r>
              <a:rPr lang="en-US" sz="2400" dirty="0">
                <a:latin typeface="Arial" pitchFamily="34" charset="0"/>
                <a:cs typeface="Arial" pitchFamily="34" charset="0"/>
              </a:rPr>
              <a:t>, </a:t>
            </a:r>
            <a:r>
              <a:rPr lang="en-US" sz="2400" dirty="0" err="1">
                <a:latin typeface="Arial" pitchFamily="34" charset="0"/>
                <a:cs typeface="Arial" pitchFamily="34" charset="0"/>
              </a:rPr>
              <a:t>yaitu</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keras</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Peranti</a:t>
            </a:r>
            <a:r>
              <a:rPr lang="en-US" sz="2400" dirty="0">
                <a:latin typeface="Arial" pitchFamily="34" charset="0"/>
                <a:cs typeface="Arial" pitchFamily="34" charset="0"/>
              </a:rPr>
              <a:t> </a:t>
            </a:r>
            <a:r>
              <a:rPr lang="en-US" sz="2400" dirty="0" err="1">
                <a:latin typeface="Arial" pitchFamily="34" charset="0"/>
                <a:cs typeface="Arial" pitchFamily="34" charset="0"/>
              </a:rPr>
              <a:t>lunak</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Spesialis</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Pengguna</a:t>
            </a:r>
            <a:r>
              <a:rPr lang="en-US" sz="2400" dirty="0">
                <a:latin typeface="Arial" pitchFamily="34" charset="0"/>
                <a:cs typeface="Arial" pitchFamily="34" charset="0"/>
              </a:rPr>
              <a:t>;</a:t>
            </a:r>
          </a:p>
          <a:p>
            <a:pPr marL="514350" indent="-514350">
              <a:buFont typeface="+mj-lt"/>
              <a:buAutoNum type="arabicPeriod"/>
            </a:pPr>
            <a:r>
              <a:rPr lang="en-US" sz="2400" dirty="0" err="1">
                <a:latin typeface="Arial" pitchFamily="34" charset="0"/>
                <a:cs typeface="Arial" pitchFamily="34" charset="0"/>
              </a:rPr>
              <a:t>Fasilitas</a:t>
            </a:r>
            <a:r>
              <a:rPr lang="en-US" sz="2400" dirty="0">
                <a:latin typeface="Arial" pitchFamily="34" charset="0"/>
                <a:cs typeface="Arial" pitchFamily="34" charset="0"/>
              </a:rPr>
              <a:t>;</a:t>
            </a:r>
          </a:p>
          <a:p>
            <a:pPr marL="514350" indent="-514350">
              <a:buFont typeface="+mj-lt"/>
              <a:buAutoNum type="arabicPeriod"/>
            </a:pPr>
            <a:r>
              <a:rPr lang="en-US" sz="2400" dirty="0">
                <a:latin typeface="Arial" pitchFamily="34" charset="0"/>
                <a:cs typeface="Arial" pitchFamily="34" charset="0"/>
              </a:rPr>
              <a:t>Basis data; </a:t>
            </a:r>
            <a:r>
              <a:rPr lang="en-US" sz="2400" dirty="0" err="1">
                <a:latin typeface="Arial" pitchFamily="34" charset="0"/>
                <a:cs typeface="Arial" pitchFamily="34" charset="0"/>
              </a:rPr>
              <a:t>dan</a:t>
            </a:r>
            <a:endParaRPr lang="en-US" sz="2400" dirty="0">
              <a:latin typeface="Arial" pitchFamily="34" charset="0"/>
              <a:cs typeface="Arial" pitchFamily="34" charset="0"/>
            </a:endParaRPr>
          </a:p>
          <a:p>
            <a:pPr marL="514350" indent="-514350">
              <a:buFont typeface="+mj-lt"/>
              <a:buAutoNum type="arabicPeriod"/>
            </a:pPr>
            <a:r>
              <a:rPr lang="en-US" sz="2400" dirty="0" err="1">
                <a:latin typeface="Arial" pitchFamily="34" charset="0"/>
                <a:cs typeface="Arial" pitchFamily="34" charset="0"/>
              </a:rPr>
              <a:t>Informasi</a:t>
            </a:r>
            <a:r>
              <a:rPr lang="en-US" sz="2400" dirty="0">
                <a:latin typeface="Arial" pitchFamily="34" charset="0"/>
                <a:cs typeface="Arial" pitchFamily="34" charset="0"/>
              </a:rPr>
              <a:t>.</a:t>
            </a:r>
          </a:p>
          <a:p>
            <a:pPr marL="514350" indent="-514350">
              <a:buFont typeface="+mj-lt"/>
              <a:buAutoNum type="arabicPeriod"/>
            </a:pP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821349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a:solidFill>
                  <a:srgbClr val="FFFF00"/>
                </a:solidFill>
                <a:latin typeface="Arial" pitchFamily="34" charset="0"/>
                <a:cs typeface="Arial" pitchFamily="34" charset="0"/>
              </a:rPr>
              <a:t>Otomatisasi</a:t>
            </a:r>
            <a:r>
              <a:rPr lang="en-US" sz="3200" dirty="0">
                <a:solidFill>
                  <a:srgbClr val="FFFF00"/>
                </a:solidFill>
                <a:latin typeface="Arial" pitchFamily="34" charset="0"/>
                <a:cs typeface="Arial" pitchFamily="34" charset="0"/>
              </a:rPr>
              <a:t> Kantor</a:t>
            </a:r>
          </a:p>
        </p:txBody>
      </p:sp>
      <p:sp>
        <p:nvSpPr>
          <p:cNvPr id="3" name="Content Placeholder 2"/>
          <p:cNvSpPr>
            <a:spLocks noGrp="1"/>
          </p:cNvSpPr>
          <p:nvPr>
            <p:ph idx="1"/>
          </p:nvPr>
        </p:nvSpPr>
        <p:spPr/>
        <p:txBody>
          <a:bodyPr>
            <a:normAutofit/>
          </a:bodyPr>
          <a:lstStyle/>
          <a:p>
            <a:pPr algn="just"/>
            <a:r>
              <a:rPr lang="en-US" sz="2400" dirty="0" err="1">
                <a:latin typeface="Arial" pitchFamily="34" charset="0"/>
                <a:cs typeface="Arial" pitchFamily="34" charset="0"/>
              </a:rPr>
              <a:t>Otomatisasi</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(office automation)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penerapan</a:t>
            </a:r>
            <a:r>
              <a:rPr lang="en-US" sz="2400" dirty="0">
                <a:latin typeface="Arial" pitchFamily="34" charset="0"/>
                <a:cs typeface="Arial" pitchFamily="34" charset="0"/>
              </a:rPr>
              <a:t> </a:t>
            </a:r>
            <a:r>
              <a:rPr lang="en-US" sz="2400" dirty="0" err="1">
                <a:latin typeface="Arial" pitchFamily="34" charset="0"/>
                <a:cs typeface="Arial" pitchFamily="34" charset="0"/>
              </a:rPr>
              <a:t>otomatisasi</a:t>
            </a:r>
            <a:r>
              <a:rPr lang="en-US" sz="2400" dirty="0">
                <a:latin typeface="Arial" pitchFamily="34" charset="0"/>
                <a:cs typeface="Arial" pitchFamily="34" charset="0"/>
              </a:rPr>
              <a:t>, </a:t>
            </a:r>
            <a:r>
              <a:rPr lang="en-US" sz="2400" dirty="0" err="1">
                <a:latin typeface="Arial" pitchFamily="34" charset="0"/>
                <a:cs typeface="Arial" pitchFamily="34" charset="0"/>
              </a:rPr>
              <a:t>seperti</a:t>
            </a:r>
            <a:r>
              <a:rPr lang="en-US" sz="2400" dirty="0">
                <a:latin typeface="Arial" pitchFamily="34" charset="0"/>
                <a:cs typeface="Arial" pitchFamily="34" charset="0"/>
              </a:rPr>
              <a:t> </a:t>
            </a:r>
            <a:r>
              <a:rPr lang="en-US" sz="2400" dirty="0" err="1">
                <a:latin typeface="Arial" pitchFamily="34" charset="0"/>
                <a:cs typeface="Arial" pitchFamily="34" charset="0"/>
              </a:rPr>
              <a:t>teknologi</a:t>
            </a:r>
            <a:r>
              <a:rPr lang="en-US" sz="2400" dirty="0">
                <a:latin typeface="Arial" pitchFamily="34" charset="0"/>
                <a:cs typeface="Arial" pitchFamily="34" charset="0"/>
              </a:rPr>
              <a:t> </a:t>
            </a:r>
            <a:r>
              <a:rPr lang="en-US" sz="2400" dirty="0" err="1">
                <a:latin typeface="Arial" pitchFamily="34" charset="0"/>
                <a:cs typeface="Arial" pitchFamily="34" charset="0"/>
              </a:rPr>
              <a:t>komputer</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pekerjaan</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a:t>
            </a:r>
          </a:p>
          <a:p>
            <a:pPr algn="just"/>
            <a:r>
              <a:rPr lang="en-US" sz="2400" dirty="0">
                <a:latin typeface="Arial" pitchFamily="34" charset="0"/>
                <a:cs typeface="Arial" pitchFamily="34" charset="0"/>
              </a:rPr>
              <a:t>OA </a:t>
            </a:r>
            <a:r>
              <a:rPr lang="en-US" sz="2400" dirty="0" err="1">
                <a:latin typeface="Arial" pitchFamily="34" charset="0"/>
                <a:cs typeface="Arial" pitchFamily="34" charset="0"/>
              </a:rPr>
              <a:t>meliputi</a:t>
            </a:r>
            <a:r>
              <a:rPr lang="en-US" sz="2400" dirty="0">
                <a:latin typeface="Arial" pitchFamily="34" charset="0"/>
                <a:cs typeface="Arial" pitchFamily="34" charset="0"/>
              </a:rPr>
              <a:t> </a:t>
            </a:r>
            <a:r>
              <a:rPr lang="en-US" sz="2400" dirty="0" err="1">
                <a:latin typeface="Arial" pitchFamily="34" charset="0"/>
                <a:cs typeface="Arial" pitchFamily="34" charset="0"/>
              </a:rPr>
              <a:t>seluruh</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elektronik</a:t>
            </a:r>
            <a:r>
              <a:rPr lang="en-US" sz="2400" dirty="0">
                <a:latin typeface="Arial" pitchFamily="34" charset="0"/>
                <a:cs typeface="Arial" pitchFamily="34" charset="0"/>
              </a:rPr>
              <a:t> formal </a:t>
            </a:r>
            <a:r>
              <a:rPr lang="en-US" sz="2400" dirty="0" err="1">
                <a:latin typeface="Arial" pitchFamily="34" charset="0"/>
                <a:cs typeface="Arial" pitchFamily="34" charset="0"/>
              </a:rPr>
              <a:t>maupun</a:t>
            </a:r>
            <a:r>
              <a:rPr lang="en-US" sz="2400" dirty="0">
                <a:latin typeface="Arial" pitchFamily="34" charset="0"/>
                <a:cs typeface="Arial" pitchFamily="34" charset="0"/>
              </a:rPr>
              <a:t> informal yang </a:t>
            </a:r>
            <a:r>
              <a:rPr lang="en-US" sz="2400" dirty="0" err="1">
                <a:latin typeface="Arial" pitchFamily="34" charset="0"/>
                <a:cs typeface="Arial" pitchFamily="34" charset="0"/>
              </a:rPr>
              <a:t>terutama</a:t>
            </a:r>
            <a:r>
              <a:rPr lang="en-US" sz="2400" dirty="0">
                <a:latin typeface="Arial" pitchFamily="34" charset="0"/>
                <a:cs typeface="Arial" pitchFamily="34" charset="0"/>
              </a:rPr>
              <a:t> </a:t>
            </a:r>
            <a:r>
              <a:rPr lang="en-US" sz="2400" dirty="0" err="1">
                <a:latin typeface="Arial" pitchFamily="34" charset="0"/>
                <a:cs typeface="Arial" pitchFamily="34" charset="0"/>
              </a:rPr>
              <a:t>berhubungan</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ke</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orang-orang</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maupun</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luar</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p>
          <a:p>
            <a:pPr algn="just"/>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keunggulan</a:t>
            </a:r>
            <a:r>
              <a:rPr lang="en-US" sz="2400" dirty="0">
                <a:latin typeface="Arial" pitchFamily="34" charset="0"/>
                <a:cs typeface="Arial" pitchFamily="34" charset="0"/>
              </a:rPr>
              <a:t> OA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adanya</a:t>
            </a:r>
            <a:r>
              <a:rPr lang="en-US" sz="2400" dirty="0">
                <a:latin typeface="Arial" pitchFamily="34" charset="0"/>
                <a:cs typeface="Arial" pitchFamily="34" charset="0"/>
              </a:rPr>
              <a:t> </a:t>
            </a:r>
            <a:r>
              <a:rPr lang="en-US" sz="2400" dirty="0" err="1">
                <a:latin typeface="Arial" pitchFamily="34" charset="0"/>
                <a:cs typeface="Arial" pitchFamily="34" charset="0"/>
              </a:rPr>
              <a:t>fakta</a:t>
            </a:r>
            <a:r>
              <a:rPr lang="en-US" sz="2400" dirty="0">
                <a:latin typeface="Arial" pitchFamily="34" charset="0"/>
                <a:cs typeface="Arial" pitchFamily="34" charset="0"/>
              </a:rPr>
              <a:t> </a:t>
            </a:r>
            <a:r>
              <a:rPr lang="en-US" sz="2400" dirty="0" err="1">
                <a:latin typeface="Arial" pitchFamily="34" charset="0"/>
                <a:cs typeface="Arial" pitchFamily="34" charset="0"/>
              </a:rPr>
              <a:t>bahwa</a:t>
            </a:r>
            <a:r>
              <a:rPr lang="en-US" sz="2400" dirty="0">
                <a:latin typeface="Arial" pitchFamily="34" charset="0"/>
                <a:cs typeface="Arial" pitchFamily="34" charset="0"/>
              </a:rPr>
              <a:t> </a:t>
            </a:r>
            <a:r>
              <a:rPr lang="en-US" sz="2400" dirty="0" err="1">
                <a:latin typeface="Arial" pitchFamily="34" charset="0"/>
                <a:cs typeface="Arial" pitchFamily="34" charset="0"/>
              </a:rPr>
              <a:t>ia</a:t>
            </a:r>
            <a:r>
              <a:rPr lang="en-US" sz="2400" dirty="0">
                <a:latin typeface="Arial" pitchFamily="34" charset="0"/>
                <a:cs typeface="Arial" pitchFamily="34" charset="0"/>
              </a:rPr>
              <a:t>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sambungan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orang-orang</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luar</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saling</a:t>
            </a:r>
            <a:r>
              <a:rPr lang="en-US" sz="2400" dirty="0">
                <a:latin typeface="Arial" pitchFamily="34" charset="0"/>
                <a:cs typeface="Arial" pitchFamily="34" charset="0"/>
              </a:rPr>
              <a:t> </a:t>
            </a:r>
            <a:r>
              <a:rPr lang="en-US" sz="2400" dirty="0" err="1">
                <a:latin typeface="Arial" pitchFamily="34" charset="0"/>
                <a:cs typeface="Arial" pitchFamily="34" charset="0"/>
              </a:rPr>
              <a:t>berkomunikasi</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sama</a:t>
            </a:r>
            <a:r>
              <a:rPr lang="en-US" sz="2400" dirty="0">
                <a:latin typeface="Arial" pitchFamily="34" charset="0"/>
                <a:cs typeface="Arial" pitchFamily="34" charset="0"/>
              </a:rPr>
              <a:t> lain.</a:t>
            </a:r>
          </a:p>
        </p:txBody>
      </p:sp>
    </p:spTree>
    <p:extLst>
      <p:ext uri="{BB962C8B-B14F-4D97-AF65-F5344CB8AC3E}">
        <p14:creationId xmlns:p14="http://schemas.microsoft.com/office/powerpoint/2010/main" val="12317914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864" y="0"/>
            <a:ext cx="2743200" cy="381000"/>
          </a:xfrm>
        </p:spPr>
        <p:txBody>
          <a:bodyPr>
            <a:noAutofit/>
          </a:bodyPr>
          <a:lstStyle/>
          <a:p>
            <a:r>
              <a:rPr lang="en-US" sz="2400" dirty="0" err="1">
                <a:solidFill>
                  <a:schemeClr val="tx1"/>
                </a:solidFill>
                <a:latin typeface="Arial" pitchFamily="34" charset="0"/>
                <a:cs typeface="Arial" pitchFamily="34" charset="0"/>
              </a:rPr>
              <a:t>Figur</a:t>
            </a:r>
            <a:r>
              <a:rPr lang="en-US" sz="2400" dirty="0">
                <a:solidFill>
                  <a:schemeClr val="tx1"/>
                </a:solidFill>
                <a:latin typeface="Arial" pitchFamily="34" charset="0"/>
                <a:cs typeface="Arial" pitchFamily="34" charset="0"/>
              </a:rPr>
              <a:t> 4.6, model </a:t>
            </a:r>
            <a:r>
              <a:rPr lang="en-US" sz="2400" dirty="0"/>
              <a:t>OA</a:t>
            </a:r>
          </a:p>
        </p:txBody>
      </p:sp>
      <p:sp>
        <p:nvSpPr>
          <p:cNvPr id="5" name="Rectangle 4"/>
          <p:cNvSpPr/>
          <p:nvPr/>
        </p:nvSpPr>
        <p:spPr>
          <a:xfrm>
            <a:off x="0" y="381000"/>
            <a:ext cx="4357718" cy="685800"/>
          </a:xfrm>
          <a:prstGeom prst="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solidFill>
                <a:schemeClr val="bg1"/>
              </a:solidFill>
              <a:latin typeface="Arial" pitchFamily="34" charset="0"/>
              <a:ea typeface="Tahoma" pitchFamily="34" charset="0"/>
              <a:cs typeface="Arial" pitchFamily="34" charset="0"/>
            </a:endParaRPr>
          </a:p>
          <a:p>
            <a:pPr algn="ctr"/>
            <a:r>
              <a:rPr lang="id-ID" dirty="0">
                <a:solidFill>
                  <a:schemeClr val="bg1"/>
                </a:solidFill>
                <a:latin typeface="Arial" pitchFamily="34" charset="0"/>
                <a:ea typeface="Tahoma" pitchFamily="34" charset="0"/>
                <a:cs typeface="Arial" pitchFamily="34" charset="0"/>
              </a:rPr>
              <a:t>Komunikasi interpersona</a:t>
            </a:r>
            <a:r>
              <a:rPr lang="en-US" dirty="0">
                <a:solidFill>
                  <a:schemeClr val="bg1"/>
                </a:solidFill>
                <a:latin typeface="Arial" pitchFamily="34" charset="0"/>
                <a:ea typeface="Tahoma" pitchFamily="34" charset="0"/>
                <a:cs typeface="Arial" pitchFamily="34" charset="0"/>
              </a:rPr>
              <a:t>l</a:t>
            </a:r>
          </a:p>
          <a:p>
            <a:pPr algn="ctr"/>
            <a:endParaRPr lang="en-US" dirty="0">
              <a:solidFill>
                <a:schemeClr val="bg1"/>
              </a:solidFill>
              <a:latin typeface="Arial" pitchFamily="34" charset="0"/>
              <a:ea typeface="Tahoma" pitchFamily="34" charset="0"/>
              <a:cs typeface="Arial" pitchFamily="34" charset="0"/>
            </a:endParaRPr>
          </a:p>
          <a:p>
            <a:pPr algn="ctr"/>
            <a:endParaRPr lang="en-US" dirty="0">
              <a:solidFill>
                <a:schemeClr val="bg1"/>
              </a:solidFill>
              <a:latin typeface="Arial" pitchFamily="34" charset="0"/>
              <a:ea typeface="Tahoma" pitchFamily="34" charset="0"/>
              <a:cs typeface="Arial" pitchFamily="34" charset="0"/>
            </a:endParaRPr>
          </a:p>
        </p:txBody>
      </p:sp>
      <p:cxnSp>
        <p:nvCxnSpPr>
          <p:cNvPr id="6" name="Straight Arrow Connector 5"/>
          <p:cNvCxnSpPr/>
          <p:nvPr/>
        </p:nvCxnSpPr>
        <p:spPr>
          <a:xfrm>
            <a:off x="381000" y="838200"/>
            <a:ext cx="3600000" cy="0"/>
          </a:xfrm>
          <a:prstGeom prst="straightConnector1">
            <a:avLst/>
          </a:prstGeom>
          <a:ln w="190500" cmpd="sng">
            <a:solidFill>
              <a:schemeClr val="bg1"/>
            </a:solidFill>
            <a:prstDash val="solid"/>
            <a:headEnd type="none" w="sm" len="sm"/>
            <a:tailEnd type="triangle" w="sm" len="sm"/>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4876800" y="381000"/>
            <a:ext cx="4267200" cy="685800"/>
          </a:xfrm>
          <a:prstGeom prst="rect">
            <a:avLst/>
          </a:prstGeom>
          <a:solidFill>
            <a:schemeClr val="tx1"/>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id-ID" dirty="0">
                <a:solidFill>
                  <a:schemeClr val="bg1"/>
                </a:solidFill>
                <a:latin typeface="Arial" pitchFamily="34" charset="0"/>
                <a:ea typeface="Tahoma" pitchFamily="34" charset="0"/>
                <a:cs typeface="Arial" pitchFamily="34" charset="0"/>
              </a:rPr>
              <a:t>Data dan informasi</a:t>
            </a:r>
            <a:endParaRPr lang="en-US" dirty="0">
              <a:solidFill>
                <a:schemeClr val="bg1"/>
              </a:solidFill>
              <a:latin typeface="Arial" pitchFamily="34" charset="0"/>
              <a:ea typeface="Tahoma" pitchFamily="34" charset="0"/>
              <a:cs typeface="Arial" pitchFamily="34" charset="0"/>
            </a:endParaRPr>
          </a:p>
          <a:p>
            <a:pPr algn="ctr"/>
            <a:endParaRPr lang="id-ID" dirty="0">
              <a:solidFill>
                <a:schemeClr val="bg1"/>
              </a:solidFill>
              <a:latin typeface="Arial" pitchFamily="34" charset="0"/>
              <a:ea typeface="Tahoma" pitchFamily="34" charset="0"/>
              <a:cs typeface="Arial" pitchFamily="34" charset="0"/>
            </a:endParaRPr>
          </a:p>
        </p:txBody>
      </p:sp>
      <p:cxnSp>
        <p:nvCxnSpPr>
          <p:cNvPr id="9" name="Straight Arrow Connector 8"/>
          <p:cNvCxnSpPr/>
          <p:nvPr/>
        </p:nvCxnSpPr>
        <p:spPr>
          <a:xfrm>
            <a:off x="5638800" y="838200"/>
            <a:ext cx="3071834" cy="1588"/>
          </a:xfrm>
          <a:prstGeom prst="straightConnector1">
            <a:avLst/>
          </a:prstGeom>
          <a:ln w="127000" cmpd="sng">
            <a:solidFill>
              <a:schemeClr val="bg1"/>
            </a:solidFill>
            <a:prstDash val="dash"/>
            <a:headEnd type="none" w="sm" len="sm"/>
            <a:tailEnd type="triangle" w="sm" len="sm"/>
          </a:ln>
        </p:spPr>
        <p:style>
          <a:lnRef idx="1">
            <a:schemeClr val="accent1"/>
          </a:lnRef>
          <a:fillRef idx="0">
            <a:schemeClr val="accent1"/>
          </a:fillRef>
          <a:effectRef idx="0">
            <a:schemeClr val="accent1"/>
          </a:effectRef>
          <a:fontRef idx="minor">
            <a:schemeClr val="tx1"/>
          </a:fontRef>
        </p:style>
      </p:cxnSp>
      <p:sp>
        <p:nvSpPr>
          <p:cNvPr id="11" name="Flowchart: Connector 10"/>
          <p:cNvSpPr/>
          <p:nvPr/>
        </p:nvSpPr>
        <p:spPr>
          <a:xfrm>
            <a:off x="1600200" y="762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2" name="Flowchart: Connector 11"/>
          <p:cNvSpPr/>
          <p:nvPr/>
        </p:nvSpPr>
        <p:spPr>
          <a:xfrm>
            <a:off x="609600" y="762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4" name="Flowchart: Connector 13"/>
          <p:cNvSpPr/>
          <p:nvPr/>
        </p:nvSpPr>
        <p:spPr>
          <a:xfrm>
            <a:off x="1066800" y="762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5" name="Flowchart: Connector 14"/>
          <p:cNvSpPr/>
          <p:nvPr/>
        </p:nvSpPr>
        <p:spPr>
          <a:xfrm>
            <a:off x="3124200" y="762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6" name="Flowchart: Connector 15"/>
          <p:cNvSpPr/>
          <p:nvPr/>
        </p:nvSpPr>
        <p:spPr>
          <a:xfrm>
            <a:off x="2590800" y="762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7" name="Flowchart: Connector 16"/>
          <p:cNvSpPr/>
          <p:nvPr/>
        </p:nvSpPr>
        <p:spPr>
          <a:xfrm>
            <a:off x="2057400" y="762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8" name="Rectangle 17"/>
          <p:cNvSpPr/>
          <p:nvPr/>
        </p:nvSpPr>
        <p:spPr>
          <a:xfrm>
            <a:off x="589915" y="1428736"/>
            <a:ext cx="8429684" cy="5143536"/>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rgbClr val="FFFF00"/>
              </a:solidFill>
            </a:endParaRPr>
          </a:p>
        </p:txBody>
      </p:sp>
      <p:sp>
        <p:nvSpPr>
          <p:cNvPr id="19" name="Rectangle 18"/>
          <p:cNvSpPr/>
          <p:nvPr/>
        </p:nvSpPr>
        <p:spPr>
          <a:xfrm>
            <a:off x="3276600" y="1066800"/>
            <a:ext cx="2057400" cy="304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err="1">
                <a:latin typeface="Arial" pitchFamily="34" charset="0"/>
                <a:cs typeface="Arial" pitchFamily="34" charset="0"/>
              </a:rPr>
              <a:t>Lingkungan</a:t>
            </a:r>
            <a:r>
              <a:rPr lang="en-US" dirty="0">
                <a:latin typeface="Arial" pitchFamily="34" charset="0"/>
                <a:cs typeface="Arial" pitchFamily="34" charset="0"/>
              </a:rPr>
              <a:t> </a:t>
            </a:r>
          </a:p>
        </p:txBody>
      </p:sp>
      <p:sp>
        <p:nvSpPr>
          <p:cNvPr id="20" name="Rectangle 19"/>
          <p:cNvSpPr/>
          <p:nvPr/>
        </p:nvSpPr>
        <p:spPr>
          <a:xfrm>
            <a:off x="3352800" y="6553200"/>
            <a:ext cx="2057400" cy="304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err="1">
                <a:latin typeface="Arial" pitchFamily="34" charset="0"/>
                <a:cs typeface="Arial" pitchFamily="34" charset="0"/>
              </a:rPr>
              <a:t>Lingkungan</a:t>
            </a:r>
            <a:r>
              <a:rPr lang="en-US" dirty="0">
                <a:latin typeface="Arial" pitchFamily="34" charset="0"/>
                <a:cs typeface="Arial" pitchFamily="34" charset="0"/>
              </a:rPr>
              <a:t> </a:t>
            </a:r>
          </a:p>
        </p:txBody>
      </p:sp>
      <p:sp>
        <p:nvSpPr>
          <p:cNvPr id="21" name="TextBox 20"/>
          <p:cNvSpPr txBox="1"/>
          <p:nvPr/>
        </p:nvSpPr>
        <p:spPr>
          <a:xfrm>
            <a:off x="357158" y="1428736"/>
            <a:ext cx="1620957" cy="369332"/>
          </a:xfrm>
          <a:prstGeom prst="rect">
            <a:avLst/>
          </a:prstGeom>
          <a:noFill/>
        </p:spPr>
        <p:txBody>
          <a:bodyPr wrap="none" rtlCol="0">
            <a:spAutoFit/>
          </a:bodyPr>
          <a:lstStyle/>
          <a:p>
            <a:r>
              <a:rPr lang="id-ID" dirty="0">
                <a:solidFill>
                  <a:schemeClr val="bg1"/>
                </a:solidFill>
                <a:latin typeface="Arial" pitchFamily="34" charset="0"/>
                <a:ea typeface="Tahoma" pitchFamily="34" charset="0"/>
                <a:cs typeface="Arial" pitchFamily="34" charset="0"/>
              </a:rPr>
              <a:t>  </a:t>
            </a:r>
            <a:r>
              <a:rPr lang="id-ID" dirty="0">
                <a:latin typeface="Arial" pitchFamily="34" charset="0"/>
                <a:ea typeface="Tahoma" pitchFamily="34" charset="0"/>
                <a:cs typeface="Arial" pitchFamily="34" charset="0"/>
              </a:rPr>
              <a:t>Perusahaan </a:t>
            </a:r>
          </a:p>
        </p:txBody>
      </p:sp>
      <p:sp>
        <p:nvSpPr>
          <p:cNvPr id="22" name="Rectangle 21"/>
          <p:cNvSpPr/>
          <p:nvPr/>
        </p:nvSpPr>
        <p:spPr>
          <a:xfrm>
            <a:off x="2701928" y="1643050"/>
            <a:ext cx="3143272" cy="4143404"/>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4" name="TextBox 23"/>
          <p:cNvSpPr txBox="1"/>
          <p:nvPr/>
        </p:nvSpPr>
        <p:spPr>
          <a:xfrm>
            <a:off x="3428992" y="1571612"/>
            <a:ext cx="2098651" cy="646331"/>
          </a:xfrm>
          <a:prstGeom prst="rect">
            <a:avLst/>
          </a:prstGeom>
          <a:noFill/>
        </p:spPr>
        <p:txBody>
          <a:bodyPr wrap="none" rtlCol="0">
            <a:spAutoFit/>
          </a:bodyPr>
          <a:lstStyle/>
          <a:p>
            <a:pPr algn="ctr"/>
            <a:r>
              <a:rPr lang="id-ID" dirty="0">
                <a:latin typeface="Arial" pitchFamily="34" charset="0"/>
                <a:ea typeface="Tahoma" pitchFamily="34" charset="0"/>
                <a:cs typeface="Arial" pitchFamily="34" charset="0"/>
              </a:rPr>
              <a:t>Sistem</a:t>
            </a:r>
          </a:p>
          <a:p>
            <a:pPr algn="ctr"/>
            <a:r>
              <a:rPr lang="id-ID" dirty="0">
                <a:latin typeface="Arial" pitchFamily="34" charset="0"/>
                <a:ea typeface="Tahoma" pitchFamily="34" charset="0"/>
                <a:cs typeface="Arial" pitchFamily="34" charset="0"/>
              </a:rPr>
              <a:t>Otomatisasi kantor</a:t>
            </a:r>
          </a:p>
        </p:txBody>
      </p:sp>
      <p:sp>
        <p:nvSpPr>
          <p:cNvPr id="25" name="Rectangle 24"/>
          <p:cNvSpPr/>
          <p:nvPr/>
        </p:nvSpPr>
        <p:spPr>
          <a:xfrm>
            <a:off x="3571868" y="2143116"/>
            <a:ext cx="1714512" cy="107157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latin typeface="Arial" pitchFamily="34" charset="0"/>
                <a:ea typeface="Tahoma" pitchFamily="34" charset="0"/>
                <a:cs typeface="Arial" pitchFamily="34" charset="0"/>
              </a:rPr>
              <a:t>Aplikasi OA berbasis nonkomputer</a:t>
            </a:r>
          </a:p>
        </p:txBody>
      </p:sp>
      <p:sp>
        <p:nvSpPr>
          <p:cNvPr id="26" name="Rectangle 25"/>
          <p:cNvSpPr/>
          <p:nvPr/>
        </p:nvSpPr>
        <p:spPr>
          <a:xfrm>
            <a:off x="3571868" y="3286124"/>
            <a:ext cx="1714512" cy="107157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latin typeface="Arial" pitchFamily="34" charset="0"/>
                <a:ea typeface="Tahoma" pitchFamily="34" charset="0"/>
                <a:cs typeface="Arial" pitchFamily="34" charset="0"/>
              </a:rPr>
              <a:t>Aplikasi OA berbasis komputer</a:t>
            </a:r>
          </a:p>
        </p:txBody>
      </p:sp>
      <p:cxnSp>
        <p:nvCxnSpPr>
          <p:cNvPr id="27" name="Straight Connector 26"/>
          <p:cNvCxnSpPr/>
          <p:nvPr/>
        </p:nvCxnSpPr>
        <p:spPr>
          <a:xfrm rot="5400000">
            <a:off x="4286248" y="4500570"/>
            <a:ext cx="285752" cy="1588"/>
          </a:xfrm>
          <a:prstGeom prst="line">
            <a:avLst/>
          </a:prstGeom>
          <a:ln w="57150" cap="sq">
            <a:solidFill>
              <a:schemeClr val="bg1"/>
            </a:solidFill>
            <a:prstDash val="dash"/>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29" name="Chord 28"/>
          <p:cNvSpPr/>
          <p:nvPr/>
        </p:nvSpPr>
        <p:spPr>
          <a:xfrm rot="5400000">
            <a:off x="4264417" y="4308087"/>
            <a:ext cx="400853" cy="1071571"/>
          </a:xfrm>
          <a:prstGeom prst="chord">
            <a:avLst>
              <a:gd name="adj1" fmla="val 16472736"/>
              <a:gd name="adj2" fmla="val 16126534"/>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31" name="Flowchart: Magnetic Disk 30"/>
          <p:cNvSpPr/>
          <p:nvPr/>
        </p:nvSpPr>
        <p:spPr>
          <a:xfrm>
            <a:off x="3942532" y="4657748"/>
            <a:ext cx="1071570" cy="928694"/>
          </a:xfrm>
          <a:prstGeom prst="flowChartMagneticDisk">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latin typeface="Arial" pitchFamily="34" charset="0"/>
                <a:ea typeface="Tahoma" pitchFamily="34" charset="0"/>
                <a:cs typeface="Arial" pitchFamily="34" charset="0"/>
              </a:rPr>
              <a:t>Basis data</a:t>
            </a:r>
          </a:p>
        </p:txBody>
      </p:sp>
      <p:cxnSp>
        <p:nvCxnSpPr>
          <p:cNvPr id="32" name="Straight Arrow Connector 31"/>
          <p:cNvCxnSpPr/>
          <p:nvPr/>
        </p:nvCxnSpPr>
        <p:spPr>
          <a:xfrm>
            <a:off x="2357422" y="3000372"/>
            <a:ext cx="1214446" cy="1588"/>
          </a:xfrm>
          <a:prstGeom prst="straightConnector1">
            <a:avLst/>
          </a:prstGeom>
          <a:ln w="155575">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2362200" y="3505200"/>
            <a:ext cx="1214446" cy="1588"/>
          </a:xfrm>
          <a:prstGeom prst="straightConnector1">
            <a:avLst/>
          </a:prstGeom>
          <a:ln w="155575">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34" name="Flowchart: Connector 33"/>
          <p:cNvSpPr/>
          <p:nvPr/>
        </p:nvSpPr>
        <p:spPr>
          <a:xfrm>
            <a:off x="2714612" y="2928934"/>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35" name="Flowchart: Connector 34"/>
          <p:cNvSpPr/>
          <p:nvPr/>
        </p:nvSpPr>
        <p:spPr>
          <a:xfrm>
            <a:off x="28956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36" name="Flowchart: Connector 35"/>
          <p:cNvSpPr/>
          <p:nvPr/>
        </p:nvSpPr>
        <p:spPr>
          <a:xfrm>
            <a:off x="31242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37" name="Flowchart: Connector 36"/>
          <p:cNvSpPr/>
          <p:nvPr/>
        </p:nvSpPr>
        <p:spPr>
          <a:xfrm>
            <a:off x="28956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38" name="Flowchart: Connector 37"/>
          <p:cNvSpPr/>
          <p:nvPr/>
        </p:nvSpPr>
        <p:spPr>
          <a:xfrm>
            <a:off x="31242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cxnSp>
        <p:nvCxnSpPr>
          <p:cNvPr id="41" name="Straight Arrow Connector 40"/>
          <p:cNvCxnSpPr/>
          <p:nvPr/>
        </p:nvCxnSpPr>
        <p:spPr>
          <a:xfrm>
            <a:off x="5334000" y="2971800"/>
            <a:ext cx="2357454" cy="1588"/>
          </a:xfrm>
          <a:prstGeom prst="straightConnector1">
            <a:avLst/>
          </a:prstGeom>
          <a:ln w="155575">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5334000" y="3505200"/>
            <a:ext cx="2357454" cy="1588"/>
          </a:xfrm>
          <a:prstGeom prst="straightConnector1">
            <a:avLst/>
          </a:prstGeom>
          <a:ln w="155575">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5286380" y="3000372"/>
            <a:ext cx="2357454" cy="1588"/>
          </a:xfrm>
          <a:prstGeom prst="straightConnector1">
            <a:avLst/>
          </a:prstGeom>
          <a:ln w="155575">
            <a:solidFill>
              <a:schemeClr val="bg1"/>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
        <p:nvSpPr>
          <p:cNvPr id="44" name="Flowchart: Connector 43"/>
          <p:cNvSpPr/>
          <p:nvPr/>
        </p:nvSpPr>
        <p:spPr>
          <a:xfrm>
            <a:off x="26670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45" name="Flowchart: Connector 44"/>
          <p:cNvSpPr/>
          <p:nvPr/>
        </p:nvSpPr>
        <p:spPr>
          <a:xfrm>
            <a:off x="71628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46" name="Flowchart: Connector 45"/>
          <p:cNvSpPr/>
          <p:nvPr/>
        </p:nvSpPr>
        <p:spPr>
          <a:xfrm>
            <a:off x="69342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47" name="Flowchart: Connector 46"/>
          <p:cNvSpPr/>
          <p:nvPr/>
        </p:nvSpPr>
        <p:spPr>
          <a:xfrm>
            <a:off x="65532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48" name="Flowchart: Connector 47"/>
          <p:cNvSpPr/>
          <p:nvPr/>
        </p:nvSpPr>
        <p:spPr>
          <a:xfrm>
            <a:off x="57150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49" name="Flowchart: Connector 48"/>
          <p:cNvSpPr/>
          <p:nvPr/>
        </p:nvSpPr>
        <p:spPr>
          <a:xfrm>
            <a:off x="60198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0" name="Flowchart: Connector 49"/>
          <p:cNvSpPr/>
          <p:nvPr/>
        </p:nvSpPr>
        <p:spPr>
          <a:xfrm>
            <a:off x="6324600" y="28956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1" name="Flowchart: Connector 50"/>
          <p:cNvSpPr/>
          <p:nvPr/>
        </p:nvSpPr>
        <p:spPr>
          <a:xfrm>
            <a:off x="72390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2" name="Flowchart: Connector 51"/>
          <p:cNvSpPr/>
          <p:nvPr/>
        </p:nvSpPr>
        <p:spPr>
          <a:xfrm>
            <a:off x="69342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3" name="Flowchart: Connector 52"/>
          <p:cNvSpPr/>
          <p:nvPr/>
        </p:nvSpPr>
        <p:spPr>
          <a:xfrm>
            <a:off x="66294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4" name="Flowchart: Connector 53"/>
          <p:cNvSpPr/>
          <p:nvPr/>
        </p:nvSpPr>
        <p:spPr>
          <a:xfrm>
            <a:off x="57912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5" name="Flowchart: Connector 54"/>
          <p:cNvSpPr/>
          <p:nvPr/>
        </p:nvSpPr>
        <p:spPr>
          <a:xfrm>
            <a:off x="60960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6" name="Flowchart: Connector 55"/>
          <p:cNvSpPr/>
          <p:nvPr/>
        </p:nvSpPr>
        <p:spPr>
          <a:xfrm>
            <a:off x="6400800" y="3429000"/>
            <a:ext cx="108000" cy="108000"/>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59" name="Rectangle 58"/>
          <p:cNvSpPr/>
          <p:nvPr/>
        </p:nvSpPr>
        <p:spPr>
          <a:xfrm>
            <a:off x="7643834" y="2714620"/>
            <a:ext cx="1357322" cy="114300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bg1"/>
                </a:solidFill>
                <a:latin typeface="Arial" pitchFamily="34" charset="0"/>
                <a:ea typeface="Tahoma" pitchFamily="34" charset="0"/>
                <a:cs typeface="Arial" pitchFamily="34" charset="0"/>
              </a:rPr>
              <a:t>Pemecahan masalah lain</a:t>
            </a:r>
          </a:p>
        </p:txBody>
      </p:sp>
      <p:sp>
        <p:nvSpPr>
          <p:cNvPr id="60" name="Rectangle 59"/>
          <p:cNvSpPr/>
          <p:nvPr/>
        </p:nvSpPr>
        <p:spPr>
          <a:xfrm>
            <a:off x="1000100" y="2786058"/>
            <a:ext cx="1357322" cy="107157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solidFill>
                  <a:schemeClr val="bg1"/>
                </a:solidFill>
                <a:latin typeface="Arial" pitchFamily="34" charset="0"/>
                <a:ea typeface="Tahoma" pitchFamily="34" charset="0"/>
                <a:cs typeface="Arial" pitchFamily="34" charset="0"/>
              </a:rPr>
              <a:t>Pemecahan masalah</a:t>
            </a:r>
          </a:p>
        </p:txBody>
      </p:sp>
      <p:cxnSp>
        <p:nvCxnSpPr>
          <p:cNvPr id="61" name="Straight Connector 60"/>
          <p:cNvCxnSpPr/>
          <p:nvPr/>
        </p:nvCxnSpPr>
        <p:spPr>
          <a:xfrm rot="10800000" flipV="1">
            <a:off x="214282" y="5179230"/>
            <a:ext cx="3714776" cy="35719"/>
          </a:xfrm>
          <a:prstGeom prst="line">
            <a:avLst/>
          </a:prstGeom>
          <a:ln w="95250" cap="sq">
            <a:solidFill>
              <a:schemeClr val="bg1"/>
            </a:solidFill>
            <a:prstDash val="dash"/>
            <a:round/>
            <a:headEnd type="triangle"/>
            <a:tailEnd type="none"/>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0800000" flipV="1">
            <a:off x="5000628" y="5143512"/>
            <a:ext cx="3714776" cy="35719"/>
          </a:xfrm>
          <a:prstGeom prst="line">
            <a:avLst/>
          </a:prstGeom>
          <a:ln w="95250" cap="sq">
            <a:solidFill>
              <a:schemeClr val="bg1"/>
            </a:solidFill>
            <a:prstDash val="dash"/>
            <a:round/>
            <a:headEnd type="none"/>
            <a:tailEnd type="triangle"/>
          </a:ln>
        </p:spPr>
        <p:style>
          <a:lnRef idx="1">
            <a:schemeClr val="accent1"/>
          </a:lnRef>
          <a:fillRef idx="0">
            <a:schemeClr val="accent1"/>
          </a:fillRef>
          <a:effectRef idx="0">
            <a:schemeClr val="accent1"/>
          </a:effectRef>
          <a:fontRef idx="minor">
            <a:schemeClr val="tx1"/>
          </a:fontRef>
        </p:style>
      </p:cxnSp>
      <p:sp>
        <p:nvSpPr>
          <p:cNvPr id="63" name="Flowchart: Data 62"/>
          <p:cNvSpPr/>
          <p:nvPr/>
        </p:nvSpPr>
        <p:spPr>
          <a:xfrm>
            <a:off x="500034" y="5786454"/>
            <a:ext cx="2286016" cy="785818"/>
          </a:xfrm>
          <a:prstGeom prst="flowChartInputOutpu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latin typeface="Arial" pitchFamily="34" charset="0"/>
                <a:ea typeface="Tahoma" pitchFamily="34" charset="0"/>
                <a:cs typeface="Arial" pitchFamily="34" charset="0"/>
              </a:rPr>
              <a:t>Sumber daya input </a:t>
            </a:r>
            <a:r>
              <a:rPr lang="en-US" dirty="0">
                <a:solidFill>
                  <a:schemeClr val="bg1"/>
                </a:solidFill>
                <a:latin typeface="Arial" pitchFamily="34" charset="0"/>
                <a:ea typeface="Tahoma" pitchFamily="34" charset="0"/>
                <a:cs typeface="Arial" pitchFamily="34" charset="0"/>
              </a:rPr>
              <a:t>f</a:t>
            </a:r>
            <a:r>
              <a:rPr lang="id-ID" dirty="0">
                <a:solidFill>
                  <a:schemeClr val="bg1"/>
                </a:solidFill>
                <a:latin typeface="Arial" pitchFamily="34" charset="0"/>
                <a:ea typeface="Tahoma" pitchFamily="34" charset="0"/>
                <a:cs typeface="Arial" pitchFamily="34" charset="0"/>
              </a:rPr>
              <a:t>is</a:t>
            </a:r>
            <a:r>
              <a:rPr lang="en-US" dirty="0" err="1">
                <a:solidFill>
                  <a:schemeClr val="bg1"/>
                </a:solidFill>
                <a:latin typeface="Arial" pitchFamily="34" charset="0"/>
                <a:ea typeface="Tahoma" pitchFamily="34" charset="0"/>
                <a:cs typeface="Arial" pitchFamily="34" charset="0"/>
              </a:rPr>
              <a:t>ik</a:t>
            </a:r>
            <a:endParaRPr lang="id-ID" dirty="0">
              <a:solidFill>
                <a:schemeClr val="bg1"/>
              </a:solidFill>
              <a:latin typeface="Arial" pitchFamily="34" charset="0"/>
              <a:ea typeface="Tahoma" pitchFamily="34" charset="0"/>
              <a:cs typeface="Arial" pitchFamily="34" charset="0"/>
            </a:endParaRPr>
          </a:p>
        </p:txBody>
      </p:sp>
      <p:sp>
        <p:nvSpPr>
          <p:cNvPr id="64" name="Flowchart: Data 63"/>
          <p:cNvSpPr/>
          <p:nvPr/>
        </p:nvSpPr>
        <p:spPr>
          <a:xfrm>
            <a:off x="6444208" y="5805264"/>
            <a:ext cx="2357454" cy="785818"/>
          </a:xfrm>
          <a:prstGeom prst="flowChartInputOutpu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latin typeface="Arial" pitchFamily="34" charset="0"/>
                <a:ea typeface="Tahoma" pitchFamily="34" charset="0"/>
                <a:cs typeface="Arial" pitchFamily="34" charset="0"/>
              </a:rPr>
              <a:t>Sumber daya output </a:t>
            </a:r>
            <a:endParaRPr lang="en-US" dirty="0">
              <a:solidFill>
                <a:schemeClr val="bg1"/>
              </a:solidFill>
              <a:latin typeface="Arial" pitchFamily="34" charset="0"/>
              <a:ea typeface="Tahoma" pitchFamily="34" charset="0"/>
              <a:cs typeface="Arial" pitchFamily="34" charset="0"/>
            </a:endParaRPr>
          </a:p>
          <a:p>
            <a:pPr algn="ctr"/>
            <a:r>
              <a:rPr lang="en-US" dirty="0" err="1">
                <a:solidFill>
                  <a:schemeClr val="bg1"/>
                </a:solidFill>
                <a:latin typeface="Arial" pitchFamily="34" charset="0"/>
                <a:ea typeface="Tahoma" pitchFamily="34" charset="0"/>
                <a:cs typeface="Arial" pitchFamily="34" charset="0"/>
              </a:rPr>
              <a:t>fisik</a:t>
            </a:r>
            <a:endParaRPr lang="id-ID" dirty="0">
              <a:solidFill>
                <a:schemeClr val="bg1"/>
              </a:solidFill>
              <a:latin typeface="Arial" pitchFamily="34" charset="0"/>
              <a:ea typeface="Tahoma" pitchFamily="34" charset="0"/>
              <a:cs typeface="Arial" pitchFamily="34" charset="0"/>
            </a:endParaRPr>
          </a:p>
        </p:txBody>
      </p:sp>
      <p:sp>
        <p:nvSpPr>
          <p:cNvPr id="65" name="Rectangle 64"/>
          <p:cNvSpPr/>
          <p:nvPr/>
        </p:nvSpPr>
        <p:spPr>
          <a:xfrm>
            <a:off x="3786182" y="6000768"/>
            <a:ext cx="1357322" cy="57150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bg1"/>
                </a:solidFill>
                <a:latin typeface="Arial" pitchFamily="34" charset="0"/>
                <a:ea typeface="Tahoma" pitchFamily="34" charset="0"/>
                <a:cs typeface="Arial" pitchFamily="34" charset="0"/>
              </a:rPr>
              <a:t>Mengubah</a:t>
            </a:r>
            <a:r>
              <a:rPr lang="id-ID" dirty="0">
                <a:solidFill>
                  <a:schemeClr val="bg1"/>
                </a:solidFill>
                <a:latin typeface="Arial" pitchFamily="34" charset="0"/>
                <a:cs typeface="Arial" pitchFamily="34" charset="0"/>
              </a:rPr>
              <a:t> </a:t>
            </a:r>
          </a:p>
        </p:txBody>
      </p:sp>
      <p:cxnSp>
        <p:nvCxnSpPr>
          <p:cNvPr id="67" name="Straight Connector 66"/>
          <p:cNvCxnSpPr/>
          <p:nvPr/>
        </p:nvCxnSpPr>
        <p:spPr>
          <a:xfrm>
            <a:off x="3347864" y="5877272"/>
            <a:ext cx="1143008" cy="1588"/>
          </a:xfrm>
          <a:prstGeom prst="line">
            <a:avLst/>
          </a:prstGeom>
          <a:ln w="762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4355976" y="5877272"/>
            <a:ext cx="1285884" cy="1588"/>
          </a:xfrm>
          <a:prstGeom prst="line">
            <a:avLst/>
          </a:prstGeom>
          <a:ln w="762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5438600" y="6090792"/>
            <a:ext cx="428628" cy="1588"/>
          </a:xfrm>
          <a:prstGeom prst="line">
            <a:avLst/>
          </a:prstGeom>
          <a:ln w="762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5652120" y="6237312"/>
            <a:ext cx="1152128" cy="0"/>
          </a:xfrm>
          <a:prstGeom prst="line">
            <a:avLst/>
          </a:prstGeom>
          <a:ln w="762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a:off x="3206352" y="6018784"/>
            <a:ext cx="428628" cy="1588"/>
          </a:xfrm>
          <a:prstGeom prst="line">
            <a:avLst/>
          </a:prstGeom>
          <a:ln w="762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2627784" y="6093296"/>
            <a:ext cx="1008112" cy="0"/>
          </a:xfrm>
          <a:prstGeom prst="line">
            <a:avLst/>
          </a:prstGeom>
          <a:ln w="762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66" name="Up Arrow 65"/>
          <p:cNvSpPr/>
          <p:nvPr/>
        </p:nvSpPr>
        <p:spPr>
          <a:xfrm>
            <a:off x="4355976" y="5589240"/>
            <a:ext cx="288032" cy="360040"/>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1890591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err="1">
                <a:solidFill>
                  <a:srgbClr val="FFFF00"/>
                </a:solidFill>
                <a:latin typeface="Arial" pitchFamily="34" charset="0"/>
                <a:cs typeface="Arial" pitchFamily="34" charset="0"/>
              </a:rPr>
              <a:t>Pergeseran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dari</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Pemecahan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Masalah</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Administratif</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ke</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Manajerial</a:t>
            </a:r>
            <a:endParaRPr lang="en-US" sz="3200" dirty="0">
              <a:solidFill>
                <a:srgbClr val="FFFF00"/>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buNone/>
            </a:pPr>
            <a:r>
              <a:rPr lang="en-US" sz="2400" dirty="0" err="1">
                <a:latin typeface="Arial" pitchFamily="34" charset="0"/>
                <a:cs typeface="Arial" pitchFamily="34" charset="0"/>
              </a:rPr>
              <a:t>Contoh-contoh</a:t>
            </a:r>
            <a:r>
              <a:rPr lang="en-US" sz="2400" dirty="0">
                <a:latin typeface="Arial" pitchFamily="34" charset="0"/>
                <a:cs typeface="Arial" pitchFamily="34" charset="0"/>
              </a:rPr>
              <a:t> </a:t>
            </a:r>
            <a:r>
              <a:rPr lang="en-US" sz="2400" dirty="0" err="1">
                <a:latin typeface="Arial" pitchFamily="34" charset="0"/>
                <a:cs typeface="Arial" pitchFamily="34" charset="0"/>
              </a:rPr>
              <a:t>aplikasi</a:t>
            </a:r>
            <a:r>
              <a:rPr lang="en-US" sz="2400" dirty="0">
                <a:latin typeface="Arial" pitchFamily="34" charset="0"/>
                <a:cs typeface="Arial" pitchFamily="34" charset="0"/>
              </a:rPr>
              <a:t> OA, </a:t>
            </a:r>
            <a:r>
              <a:rPr lang="en-US" sz="2400" dirty="0" err="1">
                <a:latin typeface="Arial" pitchFamily="34" charset="0"/>
                <a:cs typeface="Arial" pitchFamily="34" charset="0"/>
              </a:rPr>
              <a:t>antara</a:t>
            </a:r>
            <a:r>
              <a:rPr lang="en-US" sz="2400" dirty="0">
                <a:latin typeface="Arial" pitchFamily="34" charset="0"/>
                <a:cs typeface="Arial" pitchFamily="34" charset="0"/>
              </a:rPr>
              <a:t> lain:</a:t>
            </a:r>
          </a:p>
          <a:p>
            <a:pPr marL="514350" indent="-514350">
              <a:buFont typeface="+mj-lt"/>
              <a:buAutoNum type="arabicPeriod"/>
            </a:pPr>
            <a:r>
              <a:rPr lang="en-US" sz="2400" dirty="0" err="1">
                <a:latin typeface="Arial" pitchFamily="34" charset="0"/>
                <a:cs typeface="Arial" pitchFamily="34" charset="0"/>
              </a:rPr>
              <a:t>Pengolah</a:t>
            </a:r>
            <a:r>
              <a:rPr lang="en-US" sz="2400" dirty="0">
                <a:latin typeface="Arial" pitchFamily="34" charset="0"/>
                <a:cs typeface="Arial" pitchFamily="34" charset="0"/>
              </a:rPr>
              <a:t> </a:t>
            </a:r>
            <a:r>
              <a:rPr lang="en-US" sz="2400" dirty="0" err="1">
                <a:latin typeface="Arial" pitchFamily="34" charset="0"/>
                <a:cs typeface="Arial" pitchFamily="34" charset="0"/>
              </a:rPr>
              <a:t>kata</a:t>
            </a:r>
            <a:r>
              <a:rPr lang="en-US" sz="2400" dirty="0">
                <a:latin typeface="Arial" pitchFamily="34" charset="0"/>
                <a:cs typeface="Arial" pitchFamily="34" charset="0"/>
              </a:rPr>
              <a:t>;</a:t>
            </a:r>
          </a:p>
          <a:p>
            <a:pPr marL="514350" indent="-514350">
              <a:buFont typeface="+mj-lt"/>
              <a:buAutoNum type="arabicPeriod"/>
            </a:pPr>
            <a:r>
              <a:rPr lang="en-US" sz="2400" dirty="0">
                <a:latin typeface="Arial" pitchFamily="34" charset="0"/>
                <a:cs typeface="Arial" pitchFamily="34" charset="0"/>
              </a:rPr>
              <a:t>E-mail;</a:t>
            </a:r>
          </a:p>
          <a:p>
            <a:pPr marL="514350" indent="-514350">
              <a:buFont typeface="+mj-lt"/>
              <a:buAutoNum type="arabicPeriod"/>
            </a:pPr>
            <a:r>
              <a:rPr lang="en-US" sz="2400" dirty="0" err="1">
                <a:latin typeface="Arial" pitchFamily="34" charset="0"/>
                <a:cs typeface="Arial" pitchFamily="34" charset="0"/>
              </a:rPr>
              <a:t>Faks</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p>
          <a:p>
            <a:pPr marL="514350" indent="-514350">
              <a:buFont typeface="+mj-lt"/>
              <a:buAutoNum type="arabicPeriod"/>
            </a:pPr>
            <a:r>
              <a:rPr lang="en-US" sz="2400" dirty="0" err="1">
                <a:latin typeface="Arial" pitchFamily="34" charset="0"/>
                <a:cs typeface="Arial" pitchFamily="34" charset="0"/>
              </a:rPr>
              <a:t>Penanggalan</a:t>
            </a:r>
            <a:r>
              <a:rPr lang="en-US" sz="2400" dirty="0">
                <a:latin typeface="Arial" pitchFamily="34" charset="0"/>
                <a:cs typeface="Arial" pitchFamily="34" charset="0"/>
              </a:rPr>
              <a:t> </a:t>
            </a:r>
            <a:r>
              <a:rPr lang="en-US" sz="2400" dirty="0" err="1">
                <a:latin typeface="Arial" pitchFamily="34" charset="0"/>
                <a:cs typeface="Arial" pitchFamily="34" charset="0"/>
              </a:rPr>
              <a:t>elektronik</a:t>
            </a:r>
            <a:r>
              <a:rPr lang="en-US" sz="2400" dirty="0">
                <a:latin typeface="Arial" pitchFamily="34" charset="0"/>
                <a:cs typeface="Arial" pitchFamily="34" charset="0"/>
              </a:rPr>
              <a:t>.</a:t>
            </a:r>
          </a:p>
        </p:txBody>
      </p:sp>
    </p:spTree>
    <p:extLst>
      <p:ext uri="{BB962C8B-B14F-4D97-AF65-F5344CB8AC3E}">
        <p14:creationId xmlns:p14="http://schemas.microsoft.com/office/powerpoint/2010/main" val="2687380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rgbClr val="FFFF00"/>
                </a:solidFill>
                <a:latin typeface="Arial" pitchFamily="34" charset="0"/>
                <a:cs typeface="Arial" pitchFamily="34" charset="0"/>
              </a:rPr>
              <a:t>Kantor Maya</a:t>
            </a:r>
          </a:p>
        </p:txBody>
      </p:sp>
      <p:sp>
        <p:nvSpPr>
          <p:cNvPr id="3" name="Content Placeholder 2"/>
          <p:cNvSpPr>
            <a:spLocks noGrp="1"/>
          </p:cNvSpPr>
          <p:nvPr>
            <p:ph idx="1"/>
          </p:nvPr>
        </p:nvSpPr>
        <p:spPr>
          <a:xfrm>
            <a:off x="467544" y="1988840"/>
            <a:ext cx="8229600" cy="4525963"/>
          </a:xfrm>
        </p:spPr>
        <p:txBody>
          <a:bodyPr>
            <a:normAutofit/>
          </a:bodyPr>
          <a:lstStyle/>
          <a:p>
            <a:pPr algn="just">
              <a:buFont typeface="Wingdings" pitchFamily="2" charset="2"/>
              <a:buChar char="§"/>
            </a:pPr>
            <a:r>
              <a:rPr lang="en-US" sz="2400" dirty="0" err="1">
                <a:latin typeface="Arial" pitchFamily="34" charset="0"/>
                <a:cs typeface="Arial" pitchFamily="34" charset="0"/>
              </a:rPr>
              <a:t>Konsep</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(virtual office) </a:t>
            </a:r>
            <a:r>
              <a:rPr lang="en-US" sz="2400" dirty="0" err="1">
                <a:latin typeface="Arial" pitchFamily="34" charset="0"/>
                <a:cs typeface="Arial" pitchFamily="34" charset="0"/>
              </a:rPr>
              <a:t>mengakui</a:t>
            </a:r>
            <a:r>
              <a:rPr lang="en-US" sz="2400" dirty="0">
                <a:latin typeface="Arial" pitchFamily="34" charset="0"/>
                <a:cs typeface="Arial" pitchFamily="34" charset="0"/>
              </a:rPr>
              <a:t> </a:t>
            </a:r>
            <a:r>
              <a:rPr lang="en-US" sz="2400" dirty="0" err="1">
                <a:latin typeface="Arial" pitchFamily="34" charset="0"/>
                <a:cs typeface="Arial" pitchFamily="34" charset="0"/>
              </a:rPr>
              <a:t>bahwa</a:t>
            </a:r>
            <a:r>
              <a:rPr lang="en-US" sz="2400" dirty="0">
                <a:latin typeface="Arial" pitchFamily="34" charset="0"/>
                <a:cs typeface="Arial" pitchFamily="34" charset="0"/>
              </a:rPr>
              <a:t> </a:t>
            </a:r>
            <a:r>
              <a:rPr lang="en-US" sz="2400" dirty="0" err="1">
                <a:latin typeface="Arial" pitchFamily="34" charset="0"/>
                <a:cs typeface="Arial" pitchFamily="34" charset="0"/>
              </a:rPr>
              <a:t>pekerjaan</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dilakukan</a:t>
            </a:r>
            <a:r>
              <a:rPr lang="en-US" sz="2400" dirty="0">
                <a:latin typeface="Arial" pitchFamily="34" charset="0"/>
                <a:cs typeface="Arial" pitchFamily="34" charset="0"/>
              </a:rPr>
              <a:t> </a:t>
            </a:r>
            <a:r>
              <a:rPr lang="en-US" sz="2400" dirty="0" err="1">
                <a:latin typeface="Arial" pitchFamily="34" charset="0"/>
                <a:cs typeface="Arial" pitchFamily="34" charset="0"/>
              </a:rPr>
              <a:t>hampir</a:t>
            </a:r>
            <a:r>
              <a:rPr lang="en-US" sz="2400" dirty="0">
                <a:latin typeface="Arial" pitchFamily="34" charset="0"/>
                <a:cs typeface="Arial" pitchFamily="34" charset="0"/>
              </a:rPr>
              <a:t> </a:t>
            </a:r>
            <a:r>
              <a:rPr lang="en-US" sz="2400" dirty="0" err="1">
                <a:latin typeface="Arial" pitchFamily="34" charset="0"/>
                <a:cs typeface="Arial" pitchFamily="34" charset="0"/>
              </a:rPr>
              <a:t>di</a:t>
            </a:r>
            <a:r>
              <a:rPr lang="en-US" sz="2400" dirty="0">
                <a:latin typeface="Arial" pitchFamily="34" charset="0"/>
                <a:cs typeface="Arial" pitchFamily="34" charset="0"/>
              </a:rPr>
              <a:t> </a:t>
            </a:r>
            <a:r>
              <a:rPr lang="en-US" sz="2400" dirty="0" err="1">
                <a:latin typeface="Arial" pitchFamily="34" charset="0"/>
                <a:cs typeface="Arial" pitchFamily="34" charset="0"/>
              </a:rPr>
              <a:t>semua</a:t>
            </a:r>
            <a:r>
              <a:rPr lang="en-US" sz="2400" dirty="0">
                <a:latin typeface="Arial" pitchFamily="34" charset="0"/>
                <a:cs typeface="Arial" pitchFamily="34" charset="0"/>
              </a:rPr>
              <a:t> </a:t>
            </a:r>
            <a:r>
              <a:rPr lang="en-US" sz="2400" dirty="0" err="1">
                <a:latin typeface="Arial" pitchFamily="34" charset="0"/>
                <a:cs typeface="Arial" pitchFamily="34" charset="0"/>
              </a:rPr>
              <a:t>lokasi</a:t>
            </a:r>
            <a:r>
              <a:rPr lang="en-US" sz="2400" dirty="0">
                <a:latin typeface="Arial" pitchFamily="34" charset="0"/>
                <a:cs typeface="Arial" pitchFamily="34" charset="0"/>
              </a:rPr>
              <a:t> </a:t>
            </a:r>
            <a:r>
              <a:rPr lang="en-US" sz="2400" dirty="0" err="1">
                <a:latin typeface="Arial" pitchFamily="34" charset="0"/>
                <a:cs typeface="Arial" pitchFamily="34" charset="0"/>
              </a:rPr>
              <a:t>geografis</a:t>
            </a:r>
            <a:r>
              <a:rPr lang="en-US" sz="2400" dirty="0">
                <a:latin typeface="Arial" pitchFamily="34" charset="0"/>
                <a:cs typeface="Arial" pitchFamily="34" charset="0"/>
              </a:rPr>
              <a:t> </a:t>
            </a:r>
            <a:r>
              <a:rPr lang="en-US" sz="2400" dirty="0" err="1">
                <a:latin typeface="Arial" pitchFamily="34" charset="0"/>
                <a:cs typeface="Arial" pitchFamily="34" charset="0"/>
              </a:rPr>
              <a:t>selama</a:t>
            </a:r>
            <a:r>
              <a:rPr lang="en-US" sz="2400" dirty="0">
                <a:latin typeface="Arial" pitchFamily="34" charset="0"/>
                <a:cs typeface="Arial" pitchFamily="34" charset="0"/>
              </a:rPr>
              <a:t> </a:t>
            </a:r>
            <a:r>
              <a:rPr lang="en-US" sz="2400" dirty="0" err="1">
                <a:latin typeface="Arial" pitchFamily="34" charset="0"/>
                <a:cs typeface="Arial" pitchFamily="34" charset="0"/>
              </a:rPr>
              <a:t>tempat</a:t>
            </a:r>
            <a:r>
              <a:rPr lang="en-US" sz="2400" dirty="0">
                <a:latin typeface="Arial" pitchFamily="34" charset="0"/>
                <a:cs typeface="Arial" pitchFamily="34" charset="0"/>
              </a:rPr>
              <a:t> </a:t>
            </a:r>
            <a:r>
              <a:rPr lang="en-US" sz="2400" dirty="0" err="1">
                <a:latin typeface="Arial" pitchFamily="34" charset="0"/>
                <a:cs typeface="Arial" pitchFamily="34" charset="0"/>
              </a:rPr>
              <a:t>kerja</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 </a:t>
            </a:r>
            <a:r>
              <a:rPr lang="en-US" sz="2400" dirty="0" err="1">
                <a:latin typeface="Arial" pitchFamily="34" charset="0"/>
                <a:cs typeface="Arial" pitchFamily="34" charset="0"/>
              </a:rPr>
              <a:t>terhubung</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lokasi</a:t>
            </a:r>
            <a:r>
              <a:rPr lang="en-US" sz="2400" dirty="0">
                <a:latin typeface="Arial" pitchFamily="34" charset="0"/>
                <a:cs typeface="Arial" pitchFamily="34" charset="0"/>
              </a:rPr>
              <a:t> </a:t>
            </a:r>
            <a:r>
              <a:rPr lang="en-US" sz="2400" dirty="0" err="1">
                <a:latin typeface="Arial" pitchFamily="34" charset="0"/>
                <a:cs typeface="Arial" pitchFamily="34" charset="0"/>
              </a:rPr>
              <a:t>tetap</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jenis</a:t>
            </a:r>
            <a:r>
              <a:rPr lang="en-US" sz="2400" dirty="0">
                <a:latin typeface="Arial" pitchFamily="34" charset="0"/>
                <a:cs typeface="Arial" pitchFamily="34" charset="0"/>
              </a:rPr>
              <a:t> </a:t>
            </a:r>
            <a:r>
              <a:rPr lang="en-US" sz="2400" dirty="0" err="1">
                <a:latin typeface="Arial" pitchFamily="34" charset="0"/>
                <a:cs typeface="Arial" pitchFamily="34" charset="0"/>
              </a:rPr>
              <a:t>kemampuan</a:t>
            </a:r>
            <a:r>
              <a:rPr lang="en-US" sz="2400" dirty="0">
                <a:latin typeface="Arial" pitchFamily="34" charset="0"/>
                <a:cs typeface="Arial" pitchFamily="34" charset="0"/>
              </a:rPr>
              <a:t> </a:t>
            </a:r>
            <a:r>
              <a:rPr lang="en-US" sz="2400" dirty="0" err="1">
                <a:latin typeface="Arial" pitchFamily="34" charset="0"/>
                <a:cs typeface="Arial" pitchFamily="34" charset="0"/>
              </a:rPr>
              <a:t>komunikasi</a:t>
            </a:r>
            <a:r>
              <a:rPr lang="en-US" sz="2400" dirty="0">
                <a:latin typeface="Arial" pitchFamily="34" charset="0"/>
                <a:cs typeface="Arial" pitchFamily="34" charset="0"/>
              </a:rPr>
              <a:t> </a:t>
            </a:r>
            <a:r>
              <a:rPr lang="en-US" sz="2400" dirty="0" err="1">
                <a:latin typeface="Arial" pitchFamily="34" charset="0"/>
                <a:cs typeface="Arial" pitchFamily="34" charset="0"/>
              </a:rPr>
              <a:t>elektronik</a:t>
            </a:r>
            <a:r>
              <a:rPr lang="en-US" sz="2400" dirty="0">
                <a:latin typeface="Arial" pitchFamily="34" charset="0"/>
                <a:cs typeface="Arial" pitchFamily="34" charset="0"/>
              </a:rPr>
              <a:t>.</a:t>
            </a:r>
          </a:p>
          <a:p>
            <a:pPr algn="just">
              <a:buFont typeface="Wingdings" pitchFamily="2" charset="2"/>
              <a:buChar char="§"/>
            </a:pPr>
            <a:r>
              <a:rPr lang="en-US" sz="2400" dirty="0" err="1">
                <a:latin typeface="Arial" pitchFamily="34" charset="0"/>
                <a:cs typeface="Arial" pitchFamily="34" charset="0"/>
              </a:rPr>
              <a:t>Konsep</a:t>
            </a:r>
            <a:r>
              <a:rPr lang="en-US" sz="2400" dirty="0">
                <a:latin typeface="Arial" pitchFamily="34" charset="0"/>
                <a:cs typeface="Arial" pitchFamily="34" charset="0"/>
              </a:rPr>
              <a:t> </a:t>
            </a:r>
            <a:r>
              <a:rPr lang="en-US" sz="2400" dirty="0" err="1">
                <a:latin typeface="Arial" pitchFamily="34" charset="0"/>
                <a:cs typeface="Arial" pitchFamily="34" charset="0"/>
              </a:rPr>
              <a:t>ini</a:t>
            </a:r>
            <a:r>
              <a:rPr lang="en-US" sz="2400" dirty="0">
                <a:latin typeface="Arial" pitchFamily="34" charset="0"/>
                <a:cs typeface="Arial" pitchFamily="34" charset="0"/>
              </a:rPr>
              <a:t> </a:t>
            </a:r>
            <a:r>
              <a:rPr lang="en-US" sz="2400" dirty="0" err="1">
                <a:latin typeface="Arial" pitchFamily="34" charset="0"/>
                <a:cs typeface="Arial" pitchFamily="34" charset="0"/>
              </a:rPr>
              <a:t>dimulai</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telecommunicating, </a:t>
            </a:r>
            <a:r>
              <a:rPr lang="en-US" sz="2400" dirty="0" err="1">
                <a:latin typeface="Arial" pitchFamily="34" charset="0"/>
                <a:cs typeface="Arial" pitchFamily="34" charset="0"/>
              </a:rPr>
              <a:t>lalu</a:t>
            </a:r>
            <a:r>
              <a:rPr lang="en-US" sz="2400" dirty="0">
                <a:latin typeface="Arial" pitchFamily="34" charset="0"/>
                <a:cs typeface="Arial" pitchFamily="34" charset="0"/>
              </a:rPr>
              <a:t> </a:t>
            </a:r>
            <a:r>
              <a:rPr lang="en-US" sz="2400" dirty="0" err="1">
                <a:latin typeface="Arial" pitchFamily="34" charset="0"/>
                <a:cs typeface="Arial" pitchFamily="34" charset="0"/>
              </a:rPr>
              <a:t>disempurnakan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menciptakan</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fasilitas</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yang </a:t>
            </a:r>
            <a:r>
              <a:rPr lang="en-US" sz="2400" dirty="0" err="1">
                <a:latin typeface="Arial" pitchFamily="34" charset="0"/>
                <a:cs typeface="Arial" pitchFamily="34" charset="0"/>
              </a:rPr>
              <a:t>disebut</a:t>
            </a:r>
            <a:r>
              <a:rPr lang="en-US" sz="2400" dirty="0">
                <a:latin typeface="Arial" pitchFamily="34" charset="0"/>
                <a:cs typeface="Arial" pitchFamily="34" charset="0"/>
              </a:rPr>
              <a:t> </a:t>
            </a:r>
            <a:r>
              <a:rPr lang="en-US" sz="2400" dirty="0" err="1">
                <a:latin typeface="Arial" pitchFamily="34" charset="0"/>
                <a:cs typeface="Arial" pitchFamily="34" charset="0"/>
              </a:rPr>
              <a:t>hoteling</a:t>
            </a:r>
            <a:r>
              <a:rPr lang="en-US" sz="2400" dirty="0">
                <a:latin typeface="Arial" pitchFamily="34" charset="0"/>
                <a:cs typeface="Arial" pitchFamily="34" charset="0"/>
              </a:rPr>
              <a:t>.</a:t>
            </a:r>
          </a:p>
        </p:txBody>
      </p:sp>
    </p:spTree>
    <p:extLst>
      <p:ext uri="{BB962C8B-B14F-4D97-AF65-F5344CB8AC3E}">
        <p14:creationId xmlns:p14="http://schemas.microsoft.com/office/powerpoint/2010/main" val="1121702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5"/>
            <a:ext cx="8229600" cy="2880320"/>
          </a:xfrm>
        </p:spPr>
        <p:txBody>
          <a:bodyPr>
            <a:normAutofit/>
          </a:bodyPr>
          <a:lstStyle/>
          <a:p>
            <a:pPr algn="just">
              <a:buNone/>
            </a:pPr>
            <a:r>
              <a:rPr lang="id-ID" sz="2400" dirty="0">
                <a:solidFill>
                  <a:srgbClr val="FFFF00"/>
                </a:solidFill>
                <a:latin typeface="Arial" pitchFamily="34" charset="0"/>
                <a:cs typeface="Arial" pitchFamily="34" charset="0"/>
              </a:rPr>
              <a:t>Dukungan Sistem Informasi bagi Organisasi</a:t>
            </a:r>
          </a:p>
          <a:p>
            <a:pPr marL="92075" indent="-23813" algn="just">
              <a:lnSpc>
                <a:spcPct val="150000"/>
              </a:lnSpc>
              <a:buNone/>
            </a:pPr>
            <a:r>
              <a:rPr lang="id-ID" sz="2400" dirty="0">
                <a:latin typeface="Arial" pitchFamily="34" charset="0"/>
                <a:cs typeface="Arial" pitchFamily="34" charset="0"/>
              </a:rPr>
              <a:t>	Sistem Informasi dikembangkan untuk mendukung keseluruhan organisasi, eksekutif, dan area bisnis.</a:t>
            </a:r>
            <a:r>
              <a:rPr lang="en-US" sz="2400" dirty="0">
                <a:latin typeface="Arial" pitchFamily="34" charset="0"/>
                <a:cs typeface="Arial" pitchFamily="34" charset="0"/>
              </a:rPr>
              <a:t> </a:t>
            </a:r>
            <a:r>
              <a:rPr lang="id-ID" sz="2400" dirty="0">
                <a:latin typeface="Arial" pitchFamily="34" charset="0"/>
                <a:cs typeface="Arial" pitchFamily="34" charset="0"/>
              </a:rPr>
              <a:t>SIM dimaksudkan untuk memenuhi kebutuhan informasi umum para manajer perusahaan.</a:t>
            </a:r>
          </a:p>
        </p:txBody>
      </p:sp>
      <p:sp>
        <p:nvSpPr>
          <p:cNvPr id="6" name="TextBox 5"/>
          <p:cNvSpPr txBox="1"/>
          <p:nvPr/>
        </p:nvSpPr>
        <p:spPr>
          <a:xfrm>
            <a:off x="1676400" y="692696"/>
            <a:ext cx="6553200" cy="646331"/>
          </a:xfrm>
          <a:prstGeom prst="rect">
            <a:avLst/>
          </a:prstGeom>
          <a:noFill/>
        </p:spPr>
        <p:txBody>
          <a:bodyPr wrap="square" rtlCol="0">
            <a:spAutoFit/>
          </a:bodyPr>
          <a:lstStyle/>
          <a:p>
            <a:pPr algn="ctr"/>
            <a:r>
              <a:rPr lang="id-ID" sz="3600" dirty="0">
                <a:solidFill>
                  <a:srgbClr val="FFFF00"/>
                </a:solidFill>
                <a:latin typeface="Arial" pitchFamily="34" charset="0"/>
                <a:cs typeface="Arial" pitchFamily="34" charset="0"/>
              </a:rPr>
              <a:t>Organisasi Bisnis </a:t>
            </a:r>
            <a:endParaRPr lang="en-US" sz="3600" dirty="0">
              <a:solidFill>
                <a:srgbClr val="FFFF00"/>
              </a:solidFill>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FF00"/>
                </a:solidFill>
                <a:latin typeface="Arial" pitchFamily="34" charset="0"/>
                <a:cs typeface="Arial" pitchFamily="34" charset="0"/>
              </a:rPr>
              <a:t>Telecommunicating</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72399794"/>
              </p:ext>
            </p:extLst>
          </p:nvPr>
        </p:nvGraphicFramePr>
        <p:xfrm>
          <a:off x="457200" y="2438400"/>
          <a:ext cx="8229600" cy="3045792"/>
        </p:xfrm>
        <a:graphic>
          <a:graphicData uri="http://schemas.openxmlformats.org/drawingml/2006/table">
            <a:tbl>
              <a:tblPr firstRow="1" bandRow="1">
                <a:tableStyleId>{073A0DAA-6AF3-43AB-8588-CEC1D06C72B9}</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96569">
                <a:tc>
                  <a:txBody>
                    <a:bodyPr/>
                    <a:lstStyle/>
                    <a:p>
                      <a:pPr algn="ctr"/>
                      <a:r>
                        <a:rPr lang="en-US" sz="2400" dirty="0" err="1"/>
                        <a:t>Keuntungan</a:t>
                      </a:r>
                      <a:r>
                        <a:rPr lang="en-US" sz="2400" dirty="0"/>
                        <a:t> </a:t>
                      </a:r>
                      <a:endParaRPr lang="en-US" sz="2400" dirty="0">
                        <a:latin typeface="Arial" pitchFamily="34" charset="0"/>
                        <a:cs typeface="Arial" pitchFamily="34" charset="0"/>
                      </a:endParaRPr>
                    </a:p>
                  </a:txBody>
                  <a:tcPr/>
                </a:tc>
                <a:tc>
                  <a:txBody>
                    <a:bodyPr/>
                    <a:lstStyle/>
                    <a:p>
                      <a:pPr algn="ctr"/>
                      <a:r>
                        <a:rPr lang="en-US" sz="2400" dirty="0" err="1"/>
                        <a:t>Kerugian</a:t>
                      </a:r>
                      <a:r>
                        <a:rPr lang="en-US" sz="2400" dirty="0"/>
                        <a:t> </a:t>
                      </a:r>
                      <a:endParaRPr lang="en-US" sz="2400" dirty="0">
                        <a:latin typeface="Arial" pitchFamily="34" charset="0"/>
                        <a:cs typeface="Arial" pitchFamily="34" charset="0"/>
                      </a:endParaRPr>
                    </a:p>
                  </a:txBody>
                  <a:tcPr/>
                </a:tc>
                <a:extLst>
                  <a:ext uri="{0D108BD9-81ED-4DB2-BD59-A6C34878D82A}">
                    <a16:rowId xmlns:a16="http://schemas.microsoft.com/office/drawing/2014/main" val="10000"/>
                  </a:ext>
                </a:extLst>
              </a:tr>
              <a:tr h="596569">
                <a:tc>
                  <a:txBody>
                    <a:bodyPr/>
                    <a:lstStyle/>
                    <a:p>
                      <a:r>
                        <a:rPr lang="en-US" sz="2400" dirty="0" err="1"/>
                        <a:t>Fleksibilitas</a:t>
                      </a:r>
                      <a:endParaRPr lang="en-US" sz="2400" dirty="0">
                        <a:latin typeface="Arial" pitchFamily="34" charset="0"/>
                        <a:cs typeface="Arial" pitchFamily="34" charset="0"/>
                      </a:endParaRPr>
                    </a:p>
                  </a:txBody>
                  <a:tcPr/>
                </a:tc>
                <a:tc>
                  <a:txBody>
                    <a:bodyPr/>
                    <a:lstStyle/>
                    <a:p>
                      <a:r>
                        <a:rPr lang="en-US" sz="2400" dirty="0" err="1"/>
                        <a:t>Bersifat</a:t>
                      </a:r>
                      <a:r>
                        <a:rPr lang="en-US" sz="2400" dirty="0"/>
                        <a:t> </a:t>
                      </a:r>
                      <a:r>
                        <a:rPr lang="en-US" sz="2400" dirty="0" err="1"/>
                        <a:t>isolasi</a:t>
                      </a:r>
                      <a:endParaRPr lang="en-US" sz="2400" dirty="0">
                        <a:latin typeface="Arial" pitchFamily="34" charset="0"/>
                        <a:cs typeface="Arial" pitchFamily="34" charset="0"/>
                      </a:endParaRPr>
                    </a:p>
                  </a:txBody>
                  <a:tcPr/>
                </a:tc>
                <a:extLst>
                  <a:ext uri="{0D108BD9-81ED-4DB2-BD59-A6C34878D82A}">
                    <a16:rowId xmlns:a16="http://schemas.microsoft.com/office/drawing/2014/main" val="10001"/>
                  </a:ext>
                </a:extLst>
              </a:tr>
              <a:tr h="1029694">
                <a:tc rowSpan="2">
                  <a:txBody>
                    <a:bodyPr/>
                    <a:lstStyle/>
                    <a:p>
                      <a:r>
                        <a:rPr lang="en-US" sz="2400" dirty="0" err="1"/>
                        <a:t>Memudahkan</a:t>
                      </a:r>
                      <a:r>
                        <a:rPr lang="en-US" sz="2400" baseline="0" dirty="0"/>
                        <a:t> </a:t>
                      </a:r>
                      <a:r>
                        <a:rPr lang="en-US" sz="2400" baseline="0" dirty="0" err="1"/>
                        <a:t>dalam</a:t>
                      </a:r>
                      <a:r>
                        <a:rPr lang="en-US" sz="2400" baseline="0" dirty="0"/>
                        <a:t> </a:t>
                      </a:r>
                      <a:r>
                        <a:rPr lang="en-US" sz="2400" baseline="0" dirty="0" err="1"/>
                        <a:t>berkomunikasi</a:t>
                      </a:r>
                      <a:r>
                        <a:rPr lang="en-US" sz="2400" baseline="0" dirty="0"/>
                        <a:t> </a:t>
                      </a:r>
                      <a:endParaRPr lang="en-US" sz="2400" dirty="0">
                        <a:latin typeface="Arial" pitchFamily="34" charset="0"/>
                        <a:cs typeface="Arial" pitchFamily="34" charset="0"/>
                      </a:endParaRPr>
                    </a:p>
                  </a:txBody>
                  <a:tcPr/>
                </a:tc>
                <a:tc>
                  <a:txBody>
                    <a:bodyPr/>
                    <a:lstStyle/>
                    <a:p>
                      <a:r>
                        <a:rPr lang="en-US" sz="2400" dirty="0" err="1"/>
                        <a:t>Kekhawatiran</a:t>
                      </a:r>
                      <a:r>
                        <a:rPr lang="en-US" sz="2400" dirty="0"/>
                        <a:t> </a:t>
                      </a:r>
                      <a:r>
                        <a:rPr lang="en-US" sz="2400" dirty="0" err="1"/>
                        <a:t>akan</a:t>
                      </a:r>
                      <a:r>
                        <a:rPr lang="en-US" sz="2400" dirty="0"/>
                        <a:t> </a:t>
                      </a:r>
                      <a:r>
                        <a:rPr lang="en-US" sz="2400" dirty="0" err="1"/>
                        <a:t>kehilangan</a:t>
                      </a:r>
                      <a:r>
                        <a:rPr lang="en-US" sz="2400" dirty="0"/>
                        <a:t> </a:t>
                      </a:r>
                      <a:r>
                        <a:rPr lang="en-US" sz="2400" dirty="0" err="1"/>
                        <a:t>pekerjaan</a:t>
                      </a:r>
                      <a:r>
                        <a:rPr lang="en-US" sz="2400" dirty="0"/>
                        <a:t>/</a:t>
                      </a:r>
                      <a:r>
                        <a:rPr lang="en-US" sz="2400" dirty="0" err="1"/>
                        <a:t>terganggunya</a:t>
                      </a:r>
                      <a:r>
                        <a:rPr lang="en-US" sz="2400" dirty="0"/>
                        <a:t> </a:t>
                      </a:r>
                      <a:r>
                        <a:rPr lang="en-US" sz="2400" dirty="0" err="1"/>
                        <a:t>karir</a:t>
                      </a:r>
                      <a:endParaRPr lang="en-US" sz="2400" dirty="0">
                        <a:latin typeface="Arial" pitchFamily="34" charset="0"/>
                        <a:cs typeface="Arial" pitchFamily="34" charset="0"/>
                      </a:endParaRPr>
                    </a:p>
                  </a:txBody>
                  <a:tcPr/>
                </a:tc>
                <a:extLst>
                  <a:ext uri="{0D108BD9-81ED-4DB2-BD59-A6C34878D82A}">
                    <a16:rowId xmlns:a16="http://schemas.microsoft.com/office/drawing/2014/main" val="10002"/>
                  </a:ext>
                </a:extLst>
              </a:tr>
              <a:tr h="596569">
                <a:tc vMerge="1">
                  <a:txBody>
                    <a:bodyPr/>
                    <a:lstStyle/>
                    <a:p>
                      <a:endParaRPr lang="en-US" dirty="0"/>
                    </a:p>
                  </a:txBody>
                  <a:tcPr/>
                </a:tc>
                <a:tc>
                  <a:txBody>
                    <a:bodyPr/>
                    <a:lstStyle/>
                    <a:p>
                      <a:r>
                        <a:rPr lang="en-US" sz="2400" dirty="0" err="1"/>
                        <a:t>Meningkatnya</a:t>
                      </a:r>
                      <a:r>
                        <a:rPr lang="en-US" sz="2400" baseline="0" dirty="0"/>
                        <a:t> </a:t>
                      </a:r>
                      <a:r>
                        <a:rPr lang="en-US" sz="2400" baseline="0" dirty="0" err="1"/>
                        <a:t>ketegangan</a:t>
                      </a:r>
                      <a:r>
                        <a:rPr lang="en-US" sz="2400" baseline="0" dirty="0"/>
                        <a:t> </a:t>
                      </a:r>
                      <a:r>
                        <a:rPr lang="en-US" sz="2400" baseline="0" dirty="0" err="1"/>
                        <a:t>keluarga</a:t>
                      </a:r>
                      <a:endParaRPr lang="en-US" sz="2400" dirty="0">
                        <a:latin typeface="Arial" pitchFamily="34" charset="0"/>
                        <a:cs typeface="Arial" pitchFamily="34"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120685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a:solidFill>
                  <a:srgbClr val="FFFF00"/>
                </a:solidFill>
                <a:latin typeface="Arial" pitchFamily="34" charset="0"/>
                <a:cs typeface="Arial" pitchFamily="34" charset="0"/>
              </a:rPr>
              <a:t>Hoteling</a:t>
            </a:r>
            <a:r>
              <a:rPr lang="en-US" sz="3200" dirty="0">
                <a:solidFill>
                  <a:srgbClr val="FFFF00"/>
                </a:solidFill>
                <a:latin typeface="Arial" pitchFamily="34" charset="0"/>
                <a:cs typeface="Arial" pitchFamily="34" charset="0"/>
              </a:rPr>
              <a:t> </a:t>
            </a:r>
          </a:p>
        </p:txBody>
      </p:sp>
      <p:sp>
        <p:nvSpPr>
          <p:cNvPr id="3" name="Content Placeholder 2"/>
          <p:cNvSpPr>
            <a:spLocks noGrp="1"/>
          </p:cNvSpPr>
          <p:nvPr>
            <p:ph idx="1"/>
          </p:nvPr>
        </p:nvSpPr>
        <p:spPr/>
        <p:txBody>
          <a:bodyPr>
            <a:normAutofit/>
          </a:bodyPr>
          <a:lstStyle/>
          <a:p>
            <a:pPr algn="just">
              <a:buFont typeface="Wingdings" pitchFamily="2" charset="2"/>
              <a:buChar char="§"/>
            </a:pPr>
            <a:r>
              <a:rPr lang="en-US" sz="2400" dirty="0" err="1">
                <a:latin typeface="Arial" pitchFamily="34" charset="0"/>
                <a:cs typeface="Arial" pitchFamily="34" charset="0"/>
              </a:rPr>
              <a:t>Keuntungan</a:t>
            </a:r>
            <a:r>
              <a:rPr lang="en-US" sz="2400" dirty="0">
                <a:latin typeface="Arial" pitchFamily="34" charset="0"/>
                <a:cs typeface="Arial" pitchFamily="34" charset="0"/>
              </a:rPr>
              <a:t> </a:t>
            </a:r>
            <a:r>
              <a:rPr lang="en-US" sz="2400" dirty="0" err="1">
                <a:latin typeface="Arial" pitchFamily="34" charset="0"/>
                <a:cs typeface="Arial" pitchFamily="34" charset="0"/>
              </a:rPr>
              <a:t>hoteling</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pemanfaatan</a:t>
            </a:r>
            <a:r>
              <a:rPr lang="en-US" sz="2400" dirty="0">
                <a:latin typeface="Arial" pitchFamily="34" charset="0"/>
                <a:cs typeface="Arial" pitchFamily="34" charset="0"/>
              </a:rPr>
              <a:t> </a:t>
            </a:r>
            <a:r>
              <a:rPr lang="en-US" sz="2400" dirty="0" err="1">
                <a:latin typeface="Arial" pitchFamily="34" charset="0"/>
                <a:cs typeface="Arial" pitchFamily="34" charset="0"/>
              </a:rPr>
              <a:t>sumber</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ruangan</a:t>
            </a:r>
            <a:r>
              <a:rPr lang="en-US" sz="2400" dirty="0">
                <a:latin typeface="Arial" pitchFamily="34" charset="0"/>
                <a:cs typeface="Arial" pitchFamily="34" charset="0"/>
              </a:rPr>
              <a:t> yang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efektif</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fokus</a:t>
            </a:r>
            <a:r>
              <a:rPr lang="en-US" sz="2400" dirty="0">
                <a:latin typeface="Arial" pitchFamily="34" charset="0"/>
                <a:cs typeface="Arial" pitchFamily="34" charset="0"/>
              </a:rPr>
              <a:t> yang </a:t>
            </a:r>
            <a:r>
              <a:rPr lang="en-US" sz="2400" dirty="0" err="1">
                <a:latin typeface="Arial" pitchFamily="34" charset="0"/>
                <a:cs typeface="Arial" pitchFamily="34" charset="0"/>
              </a:rPr>
              <a:t>lebih</a:t>
            </a:r>
            <a:r>
              <a:rPr lang="en-US" sz="2400" dirty="0">
                <a:latin typeface="Arial" pitchFamily="34" charset="0"/>
                <a:cs typeface="Arial" pitchFamily="34" charset="0"/>
              </a:rPr>
              <a:t> </a:t>
            </a:r>
            <a:r>
              <a:rPr lang="en-US" sz="2400" dirty="0" err="1">
                <a:latin typeface="Arial" pitchFamily="34" charset="0"/>
                <a:cs typeface="Arial" pitchFamily="34" charset="0"/>
              </a:rPr>
              <a:t>baik</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apa</a:t>
            </a:r>
            <a:r>
              <a:rPr lang="en-US" sz="2400" dirty="0">
                <a:latin typeface="Arial" pitchFamily="34" charset="0"/>
                <a:cs typeface="Arial" pitchFamily="34" charset="0"/>
              </a:rPr>
              <a:t> yang </a:t>
            </a:r>
            <a:r>
              <a:rPr lang="en-US" sz="2400" dirty="0" err="1">
                <a:latin typeface="Arial" pitchFamily="34" charset="0"/>
                <a:cs typeface="Arial" pitchFamily="34" charset="0"/>
              </a:rPr>
              <a:t>dibutuhkan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mendukung</a:t>
            </a:r>
            <a:r>
              <a:rPr lang="en-US" sz="2400" dirty="0">
                <a:latin typeface="Arial" pitchFamily="34" charset="0"/>
                <a:cs typeface="Arial" pitchFamily="34" charset="0"/>
              </a:rPr>
              <a:t> </a:t>
            </a:r>
            <a:r>
              <a:rPr lang="en-US" sz="2400" dirty="0" err="1">
                <a:latin typeface="Arial" pitchFamily="34" charset="0"/>
                <a:cs typeface="Arial" pitchFamily="34" charset="0"/>
              </a:rPr>
              <a:t>personel</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a:t>
            </a:r>
          </a:p>
          <a:p>
            <a:pPr algn="just">
              <a:buFont typeface="Wingdings" pitchFamily="2" charset="2"/>
              <a:buChar char="§"/>
            </a:pPr>
            <a:r>
              <a:rPr lang="en-US" sz="2400" dirty="0" err="1">
                <a:latin typeface="Arial" pitchFamily="34" charset="0"/>
                <a:cs typeface="Arial" pitchFamily="34" charset="0"/>
              </a:rPr>
              <a:t>Risiko</a:t>
            </a:r>
            <a:r>
              <a:rPr lang="en-US" sz="2400" dirty="0">
                <a:latin typeface="Arial" pitchFamily="34" charset="0"/>
                <a:cs typeface="Arial" pitchFamily="34" charset="0"/>
              </a:rPr>
              <a:t> </a:t>
            </a:r>
            <a:r>
              <a:rPr lang="en-US" sz="2400" dirty="0" err="1">
                <a:latin typeface="Arial" pitchFamily="34" charset="0"/>
                <a:cs typeface="Arial" pitchFamily="34" charset="0"/>
              </a:rPr>
              <a:t>hoteling</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meliputi</a:t>
            </a:r>
            <a:r>
              <a:rPr lang="en-US" sz="2400" dirty="0">
                <a:latin typeface="Arial" pitchFamily="34" charset="0"/>
                <a:cs typeface="Arial" pitchFamily="34" charset="0"/>
              </a:rPr>
              <a:t> </a:t>
            </a:r>
            <a:r>
              <a:rPr lang="en-US" sz="2400" dirty="0" err="1">
                <a:latin typeface="Arial" pitchFamily="34" charset="0"/>
                <a:cs typeface="Arial" pitchFamily="34" charset="0"/>
              </a:rPr>
              <a:t>anggapan</a:t>
            </a:r>
            <a:r>
              <a:rPr lang="en-US" sz="2400" dirty="0">
                <a:latin typeface="Arial" pitchFamily="34" charset="0"/>
                <a:cs typeface="Arial" pitchFamily="34" charset="0"/>
              </a:rPr>
              <a: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hilangnya</a:t>
            </a:r>
            <a:r>
              <a:rPr lang="en-US" sz="2400" dirty="0">
                <a:latin typeface="Arial" pitchFamily="34" charset="0"/>
                <a:cs typeface="Arial" pitchFamily="34" charset="0"/>
              </a:rPr>
              <a:t> “bonus”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para</a:t>
            </a:r>
            <a:r>
              <a:rPr lang="en-US" sz="2400" dirty="0">
                <a:latin typeface="Arial" pitchFamily="34" charset="0"/>
                <a:cs typeface="Arial" pitchFamily="34" charset="0"/>
              </a:rPr>
              <a:t> </a:t>
            </a:r>
            <a:r>
              <a:rPr lang="en-US" sz="2400" dirty="0" err="1">
                <a:latin typeface="Arial" pitchFamily="34" charset="0"/>
                <a:cs typeface="Arial" pitchFamily="34" charset="0"/>
              </a:rPr>
              <a:t>karyawan</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lagi</a:t>
            </a:r>
            <a:r>
              <a:rPr lang="en-US" sz="2400" dirty="0">
                <a:latin typeface="Arial" pitchFamily="34" charset="0"/>
                <a:cs typeface="Arial" pitchFamily="34" charset="0"/>
              </a:rPr>
              <a:t> </a:t>
            </a:r>
            <a:r>
              <a:rPr lang="en-US" sz="2400" dirty="0" err="1">
                <a:latin typeface="Arial" pitchFamily="34" charset="0"/>
                <a:cs typeface="Arial" pitchFamily="34" charset="0"/>
              </a:rPr>
              <a:t>memiliki</a:t>
            </a:r>
            <a:r>
              <a:rPr lang="en-US" sz="2400" dirty="0">
                <a:latin typeface="Arial" pitchFamily="34" charset="0"/>
                <a:cs typeface="Arial" pitchFamily="34" charset="0"/>
              </a:rPr>
              <a:t> </a:t>
            </a:r>
            <a:r>
              <a:rPr lang="en-US" sz="2400" dirty="0" err="1">
                <a:latin typeface="Arial" pitchFamily="34" charset="0"/>
                <a:cs typeface="Arial" pitchFamily="34" charset="0"/>
              </a:rPr>
              <a:t>ruangan</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pribadi</a:t>
            </a:r>
            <a:r>
              <a:rPr lang="en-US" sz="2400" dirty="0">
                <a:latin typeface="Arial" pitchFamily="34" charset="0"/>
                <a:cs typeface="Arial" pitchFamily="34" charset="0"/>
              </a:rPr>
              <a:t>, </a:t>
            </a:r>
            <a:r>
              <a:rPr lang="en-US" sz="2400" dirty="0" err="1">
                <a:latin typeface="Arial" pitchFamily="34" charset="0"/>
                <a:cs typeface="Arial" pitchFamily="34" charset="0"/>
              </a:rPr>
              <a:t>hilangnya</a:t>
            </a:r>
            <a:r>
              <a:rPr lang="en-US" sz="2400" dirty="0">
                <a:latin typeface="Arial" pitchFamily="34" charset="0"/>
                <a:cs typeface="Arial" pitchFamily="34" charset="0"/>
              </a:rPr>
              <a:t> </a:t>
            </a:r>
            <a:r>
              <a:rPr lang="en-US" sz="2400" dirty="0" err="1">
                <a:latin typeface="Arial" pitchFamily="34" charset="0"/>
                <a:cs typeface="Arial" pitchFamily="34" charset="0"/>
              </a:rPr>
              <a:t>persaan</a:t>
            </a:r>
            <a:r>
              <a:rPr lang="en-US" sz="2400" dirty="0">
                <a:latin typeface="Arial" pitchFamily="34" charset="0"/>
                <a:cs typeface="Arial" pitchFamily="34" charset="0"/>
              </a:rPr>
              <a:t> </a:t>
            </a:r>
            <a:r>
              <a:rPr lang="en-US" sz="2400" dirty="0" err="1">
                <a:latin typeface="Arial" pitchFamily="34" charset="0"/>
                <a:cs typeface="Arial" pitchFamily="34" charset="0"/>
              </a:rPr>
              <a:t>berada</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komunitas</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potensi</a:t>
            </a:r>
            <a:r>
              <a:rPr lang="en-US" sz="2400" dirty="0">
                <a:latin typeface="Arial" pitchFamily="34" charset="0"/>
                <a:cs typeface="Arial" pitchFamily="34" charset="0"/>
              </a:rPr>
              <a:t> </a:t>
            </a:r>
            <a:r>
              <a:rPr lang="en-US" sz="2400" dirty="0" err="1">
                <a:latin typeface="Arial" pitchFamily="34" charset="0"/>
                <a:cs typeface="Arial" pitchFamily="34" charset="0"/>
              </a:rPr>
              <a:t>dampak</a:t>
            </a:r>
            <a:r>
              <a:rPr lang="en-US" sz="2400" dirty="0">
                <a:latin typeface="Arial" pitchFamily="34" charset="0"/>
                <a:cs typeface="Arial" pitchFamily="34" charset="0"/>
              </a:rPr>
              <a:t> </a:t>
            </a:r>
            <a:r>
              <a:rPr lang="en-US" sz="2400" dirty="0" err="1">
                <a:latin typeface="Arial" pitchFamily="34" charset="0"/>
                <a:cs typeface="Arial" pitchFamily="34" charset="0"/>
              </a:rPr>
              <a:t>negatif</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budaya</a:t>
            </a:r>
            <a:r>
              <a:rPr lang="en-US" sz="2400" dirty="0">
                <a:latin typeface="Arial" pitchFamily="34" charset="0"/>
                <a:cs typeface="Arial" pitchFamily="34" charset="0"/>
              </a:rPr>
              <a:t> </a:t>
            </a:r>
            <a:r>
              <a:rPr lang="en-US" sz="2400" dirty="0" err="1">
                <a:latin typeface="Arial" pitchFamily="34" charset="0"/>
                <a:cs typeface="Arial" pitchFamily="34" charset="0"/>
              </a:rPr>
              <a:t>korporat</a:t>
            </a:r>
            <a:r>
              <a:rPr lang="en-US" sz="2400" dirty="0">
                <a:latin typeface="Arial" pitchFamily="34" charset="0"/>
                <a:cs typeface="Arial" pitchFamily="34" charset="0"/>
              </a:rPr>
              <a:t>. </a:t>
            </a:r>
          </a:p>
        </p:txBody>
      </p:sp>
    </p:spTree>
    <p:extLst>
      <p:ext uri="{BB962C8B-B14F-4D97-AF65-F5344CB8AC3E}">
        <p14:creationId xmlns:p14="http://schemas.microsoft.com/office/powerpoint/2010/main" val="86765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a:solidFill>
                  <a:srgbClr val="FFFF00"/>
                </a:solidFill>
                <a:latin typeface="Arial" pitchFamily="34" charset="0"/>
                <a:cs typeface="Arial" pitchFamily="34" charset="0"/>
              </a:rPr>
              <a:t>Keuntungan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dan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Kerugian</a:t>
            </a:r>
            <a:r>
              <a:rPr lang="en-US" sz="3200" dirty="0">
                <a:solidFill>
                  <a:srgbClr val="FFFF00"/>
                </a:solidFill>
                <a:latin typeface="Arial" pitchFamily="34" charset="0"/>
                <a:cs typeface="Arial" pitchFamily="34" charset="0"/>
              </a:rPr>
              <a:t> Kantor Maya</a:t>
            </a:r>
          </a:p>
        </p:txBody>
      </p:sp>
      <p:sp>
        <p:nvSpPr>
          <p:cNvPr id="3" name="Content Placeholder 2"/>
          <p:cNvSpPr>
            <a:spLocks noGrp="1"/>
          </p:cNvSpPr>
          <p:nvPr>
            <p:ph idx="1"/>
          </p:nvPr>
        </p:nvSpPr>
        <p:spPr>
          <a:xfrm>
            <a:off x="467544" y="1052736"/>
            <a:ext cx="8229600" cy="5069160"/>
          </a:xfrm>
        </p:spPr>
        <p:txBody>
          <a:bodyPr>
            <a:normAutofit/>
          </a:bodyPr>
          <a:lstStyle/>
          <a:p>
            <a:pPr algn="ctr">
              <a:buNone/>
            </a:pPr>
            <a:r>
              <a:rPr lang="en-US" sz="2000" dirty="0">
                <a:latin typeface="Arial" pitchFamily="34" charset="0"/>
                <a:cs typeface="Arial" pitchFamily="34" charset="0"/>
              </a:rPr>
              <a:t>	</a:t>
            </a:r>
            <a:r>
              <a:rPr lang="en-US" sz="2400" dirty="0">
                <a:latin typeface="Arial" pitchFamily="34" charset="0"/>
                <a:cs typeface="Arial" pitchFamily="34" charset="0"/>
              </a:rPr>
              <a:t>Telecommunicating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hoteling</a:t>
            </a:r>
            <a:r>
              <a:rPr lang="en-US" sz="2400" dirty="0">
                <a:latin typeface="Arial" pitchFamily="34" charset="0"/>
                <a:cs typeface="Arial" pitchFamily="34" charset="0"/>
              </a:rPr>
              <a:t> </a:t>
            </a:r>
            <a:r>
              <a:rPr lang="en-US" sz="2400" dirty="0" err="1">
                <a:latin typeface="Arial" pitchFamily="34" charset="0"/>
                <a:cs typeface="Arial" pitchFamily="34" charset="0"/>
              </a:rPr>
              <a:t>memungkinkan</a:t>
            </a:r>
            <a:r>
              <a:rPr lang="en-US" sz="2400" dirty="0">
                <a:latin typeface="Arial" pitchFamily="34" charset="0"/>
                <a:cs typeface="Arial" pitchFamily="34" charset="0"/>
              </a:rPr>
              <a:t> </a:t>
            </a:r>
            <a:r>
              <a:rPr lang="en-US" sz="2400" dirty="0" err="1">
                <a:latin typeface="Arial" pitchFamily="34" charset="0"/>
                <a:cs typeface="Arial" pitchFamily="34" charset="0"/>
              </a:rPr>
              <a:t>adanya</a:t>
            </a:r>
            <a:endParaRPr lang="en-US" sz="2400" dirty="0">
              <a:latin typeface="Arial" pitchFamily="34" charset="0"/>
              <a:cs typeface="Arial" pitchFamily="34" charset="0"/>
            </a:endParaRPr>
          </a:p>
          <a:p>
            <a:pPr algn="ctr">
              <a:buNone/>
            </a:pP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Kantor </a:t>
            </a:r>
            <a:r>
              <a:rPr lang="en-US" sz="2400" dirty="0" err="1">
                <a:latin typeface="Arial" pitchFamily="34" charset="0"/>
                <a:cs typeface="Arial" pitchFamily="34" charset="0"/>
              </a:rPr>
              <a:t>maya</a:t>
            </a:r>
            <a:r>
              <a:rPr lang="en-US" sz="2400" dirty="0">
                <a:latin typeface="Arial" pitchFamily="34" charset="0"/>
                <a:cs typeface="Arial" pitchFamily="34" charset="0"/>
              </a:rPr>
              <a:t> </a:t>
            </a:r>
            <a:r>
              <a:rPr lang="en-US" sz="2400" dirty="0" err="1">
                <a:latin typeface="Arial" pitchFamily="34" charset="0"/>
                <a:cs typeface="Arial" pitchFamily="34" charset="0"/>
              </a:rPr>
              <a:t>mampu</a:t>
            </a:r>
            <a:r>
              <a:rPr lang="en-US" sz="2400" dirty="0">
                <a:latin typeface="Arial" pitchFamily="34" charset="0"/>
                <a:cs typeface="Arial" pitchFamily="34" charset="0"/>
              </a:rPr>
              <a:t> </a:t>
            </a:r>
            <a:r>
              <a:rPr lang="en-US" sz="2400" dirty="0" err="1">
                <a:latin typeface="Arial" pitchFamily="34" charset="0"/>
                <a:cs typeface="Arial" pitchFamily="34" charset="0"/>
              </a:rPr>
              <a:t>mengatasi</a:t>
            </a:r>
            <a:r>
              <a:rPr lang="en-US" sz="2400" dirty="0">
                <a:latin typeface="Arial" pitchFamily="34" charset="0"/>
                <a:cs typeface="Arial" pitchFamily="34" charset="0"/>
              </a:rPr>
              <a:t> </a:t>
            </a:r>
            <a:r>
              <a:rPr lang="en-US" sz="2400" dirty="0" err="1">
                <a:latin typeface="Arial" pitchFamily="34" charset="0"/>
                <a:cs typeface="Arial" pitchFamily="34" charset="0"/>
              </a:rPr>
              <a:t>kendala</a:t>
            </a:r>
            <a:endParaRPr lang="en-US" sz="2400" dirty="0">
              <a:latin typeface="Arial" pitchFamily="34" charset="0"/>
              <a:cs typeface="Arial" pitchFamily="34" charset="0"/>
            </a:endParaRPr>
          </a:p>
          <a:p>
            <a:pPr algn="ctr">
              <a:buNone/>
            </a:pPr>
            <a:r>
              <a:rPr lang="en-US" sz="2400" dirty="0" err="1">
                <a:latin typeface="Arial" pitchFamily="34" charset="0"/>
                <a:cs typeface="Arial" pitchFamily="34" charset="0"/>
              </a:rPr>
              <a:t>kendala</a:t>
            </a:r>
            <a:r>
              <a:rPr lang="en-US" sz="2400" dirty="0">
                <a:latin typeface="Arial" pitchFamily="34" charset="0"/>
                <a:cs typeface="Arial" pitchFamily="34" charset="0"/>
              </a:rPr>
              <a:t> </a:t>
            </a:r>
            <a:r>
              <a:rPr lang="en-US" sz="2400" dirty="0" err="1">
                <a:latin typeface="Arial" pitchFamily="34" charset="0"/>
                <a:cs typeface="Arial" pitchFamily="34" charset="0"/>
              </a:rPr>
              <a:t>fisik</a:t>
            </a:r>
            <a:r>
              <a:rPr lang="en-US" sz="2400" dirty="0">
                <a:latin typeface="Arial" pitchFamily="34" charset="0"/>
                <a:cs typeface="Arial" pitchFamily="34" charset="0"/>
              </a:rPr>
              <a:t> </a:t>
            </a:r>
            <a:r>
              <a:rPr lang="en-US" sz="2400" dirty="0" err="1">
                <a:latin typeface="Arial" pitchFamily="34" charset="0"/>
                <a:cs typeface="Arial" pitchFamily="34" charset="0"/>
              </a:rPr>
              <a:t>dari</a:t>
            </a:r>
            <a:r>
              <a:rPr lang="en-US" sz="2400" dirty="0">
                <a:latin typeface="Arial" pitchFamily="34" charset="0"/>
                <a:cs typeface="Arial" pitchFamily="34" charset="0"/>
              </a:rPr>
              <a:t> </a:t>
            </a:r>
            <a:r>
              <a:rPr lang="en-US" sz="2400" dirty="0" err="1">
                <a:latin typeface="Arial" pitchFamily="34" charset="0"/>
                <a:cs typeface="Arial" pitchFamily="34" charset="0"/>
              </a:rPr>
              <a:t>suatu</a:t>
            </a:r>
            <a:r>
              <a:rPr lang="en-US" sz="2400" dirty="0">
                <a:latin typeface="Arial" pitchFamily="34" charset="0"/>
                <a:cs typeface="Arial" pitchFamily="34" charset="0"/>
              </a:rPr>
              <a:t> </a:t>
            </a:r>
            <a:r>
              <a:rPr lang="en-US" sz="2400" dirty="0" err="1">
                <a:latin typeface="Arial" pitchFamily="34" charset="0"/>
                <a:cs typeface="Arial" pitchFamily="34" charset="0"/>
              </a:rPr>
              <a:t>tempat</a:t>
            </a:r>
            <a:r>
              <a:rPr lang="en-US" sz="2400" dirty="0">
                <a:latin typeface="Arial" pitchFamily="34" charset="0"/>
                <a:cs typeface="Arial" pitchFamily="34" charset="0"/>
              </a:rPr>
              <a:t> </a:t>
            </a:r>
            <a:r>
              <a:rPr lang="en-US" sz="2400" dirty="0" err="1">
                <a:latin typeface="Arial" pitchFamily="34" charset="0"/>
                <a:cs typeface="Arial" pitchFamily="34" charset="0"/>
              </a:rPr>
              <a:t>kerja</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peranti</a:t>
            </a:r>
            <a:endParaRPr lang="en-US" sz="2400" dirty="0">
              <a:latin typeface="Arial" pitchFamily="34" charset="0"/>
              <a:cs typeface="Arial" pitchFamily="34" charset="0"/>
            </a:endParaRPr>
          </a:p>
          <a:p>
            <a:pPr algn="ctr">
              <a:buNone/>
            </a:pPr>
            <a:r>
              <a:rPr lang="en-US" sz="2400" dirty="0" err="1">
                <a:latin typeface="Arial" pitchFamily="34" charset="0"/>
                <a:cs typeface="Arial" pitchFamily="34" charset="0"/>
              </a:rPr>
              <a:t>elektronik</a:t>
            </a:r>
            <a:r>
              <a:rPr lang="en-US" sz="2400" dirty="0">
                <a:latin typeface="Arial" pitchFamily="34" charset="0"/>
                <a:cs typeface="Arial" pitchFamily="34" charset="0"/>
              </a:rPr>
              <a:t> </a:t>
            </a:r>
            <a:r>
              <a:rPr lang="en-US" sz="2400" dirty="0" err="1">
                <a:latin typeface="Arial" pitchFamily="34" charset="0"/>
                <a:cs typeface="Arial" pitchFamily="34" charset="0"/>
              </a:rPr>
              <a:t>sehingga</a:t>
            </a:r>
            <a:r>
              <a:rPr lang="en-US" sz="2400" dirty="0">
                <a:latin typeface="Arial" pitchFamily="34" charset="0"/>
                <a:cs typeface="Arial" pitchFamily="34" charset="0"/>
              </a:rPr>
              <a:t> </a:t>
            </a:r>
            <a:r>
              <a:rPr lang="en-US" sz="2400" dirty="0" err="1">
                <a:latin typeface="Arial" pitchFamily="34" charset="0"/>
                <a:cs typeface="Arial" pitchFamily="34" charset="0"/>
              </a:rPr>
              <a:t>memungkinkan</a:t>
            </a:r>
            <a:r>
              <a:rPr lang="en-US" sz="2400" dirty="0">
                <a:latin typeface="Arial" pitchFamily="34" charset="0"/>
                <a:cs typeface="Arial" pitchFamily="34" charset="0"/>
              </a:rPr>
              <a:t> </a:t>
            </a:r>
            <a:r>
              <a:rPr lang="en-US" sz="2400" dirty="0" err="1">
                <a:latin typeface="Arial" pitchFamily="34" charset="0"/>
                <a:cs typeface="Arial" pitchFamily="34" charset="0"/>
              </a:rPr>
              <a:t>diperolehnya</a:t>
            </a:r>
            <a:r>
              <a:rPr lang="en-US" sz="2400" dirty="0">
                <a:latin typeface="Arial" pitchFamily="34" charset="0"/>
                <a:cs typeface="Arial" pitchFamily="34" charset="0"/>
              </a:rPr>
              <a:t> </a:t>
            </a:r>
            <a:r>
              <a:rPr lang="en-US" sz="2400" dirty="0" err="1">
                <a:latin typeface="Arial" pitchFamily="34" charset="0"/>
                <a:cs typeface="Arial" pitchFamily="34" charset="0"/>
              </a:rPr>
              <a:t>beberapa</a:t>
            </a:r>
            <a:endParaRPr lang="en-US" sz="2400" dirty="0">
              <a:latin typeface="Arial" pitchFamily="34" charset="0"/>
              <a:cs typeface="Arial" pitchFamily="34" charset="0"/>
            </a:endParaRPr>
          </a:p>
          <a:p>
            <a:pPr algn="ctr">
              <a:buNone/>
            </a:pPr>
            <a:r>
              <a:rPr lang="en-US" sz="2400" dirty="0" err="1">
                <a:latin typeface="Arial" pitchFamily="34" charset="0"/>
                <a:cs typeface="Arial" pitchFamily="34" charset="0"/>
              </a:rPr>
              <a:t>potensi</a:t>
            </a:r>
            <a:r>
              <a:rPr lang="en-US" sz="2400" dirty="0">
                <a:latin typeface="Arial" pitchFamily="34" charset="0"/>
                <a:cs typeface="Arial" pitchFamily="34" charset="0"/>
              </a:rPr>
              <a:t> </a:t>
            </a:r>
            <a:r>
              <a:rPr lang="en-US" sz="2400" dirty="0" err="1">
                <a:latin typeface="Arial" pitchFamily="34" charset="0"/>
                <a:cs typeface="Arial" pitchFamily="34" charset="0"/>
              </a:rPr>
              <a:t>keuntungan</a:t>
            </a:r>
            <a:r>
              <a:rPr lang="en-US" sz="2400" dirty="0">
                <a:latin typeface="Arial" pitchFamily="34" charset="0"/>
                <a:cs typeface="Arial" pitchFamily="34" charset="0"/>
              </a:rPr>
              <a:t> </a:t>
            </a:r>
            <a:r>
              <a:rPr lang="en-US" sz="2400" dirty="0" err="1">
                <a:latin typeface="Arial" pitchFamily="34" charset="0"/>
                <a:cs typeface="Arial" pitchFamily="34" charset="0"/>
              </a:rPr>
              <a:t>nyata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akan</a:t>
            </a:r>
            <a:r>
              <a:rPr lang="en-US" sz="2400" dirty="0">
                <a:latin typeface="Arial" pitchFamily="34" charset="0"/>
                <a:cs typeface="Arial" pitchFamily="34" charset="0"/>
              </a:rPr>
              <a:t> </a:t>
            </a:r>
            <a:r>
              <a:rPr lang="en-US" sz="2400" dirty="0" err="1">
                <a:latin typeface="Arial" pitchFamily="34" charset="0"/>
                <a:cs typeface="Arial" pitchFamily="34" charset="0"/>
              </a:rPr>
              <a:t>timbul</a:t>
            </a:r>
            <a:r>
              <a:rPr lang="en-US" sz="2400" dirty="0">
                <a:latin typeface="Arial" pitchFamily="34" charset="0"/>
                <a:cs typeface="Arial" pitchFamily="34" charset="0"/>
              </a:rPr>
              <a:t> </a:t>
            </a:r>
            <a:r>
              <a:rPr lang="en-US" sz="2400" dirty="0" err="1">
                <a:latin typeface="Arial" pitchFamily="34" charset="0"/>
                <a:cs typeface="Arial" pitchFamily="34" charset="0"/>
              </a:rPr>
              <a:t>beberapa</a:t>
            </a:r>
            <a:endParaRPr lang="en-US" sz="2400" dirty="0">
              <a:latin typeface="Arial" pitchFamily="34" charset="0"/>
              <a:cs typeface="Arial" pitchFamily="34" charset="0"/>
            </a:endParaRPr>
          </a:p>
          <a:p>
            <a:pPr algn="ctr">
              <a:buNone/>
            </a:pPr>
            <a:r>
              <a:rPr lang="en-US" sz="2400" dirty="0" err="1">
                <a:latin typeface="Arial" pitchFamily="34" charset="0"/>
                <a:cs typeface="Arial" pitchFamily="34" charset="0"/>
              </a:rPr>
              <a:t>dampak</a:t>
            </a:r>
            <a:r>
              <a:rPr lang="en-US" sz="2400" dirty="0">
                <a:latin typeface="Arial" pitchFamily="34" charset="0"/>
                <a:cs typeface="Arial" pitchFamily="34" charset="0"/>
              </a:rPr>
              <a:t> </a:t>
            </a:r>
            <a:r>
              <a:rPr lang="en-US" sz="2400" dirty="0" err="1">
                <a:latin typeface="Arial" pitchFamily="34" charset="0"/>
                <a:cs typeface="Arial" pitchFamily="34" charset="0"/>
              </a:rPr>
              <a:t>negatif</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sebuah</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yang</a:t>
            </a:r>
          </a:p>
          <a:p>
            <a:pPr algn="ctr">
              <a:buNone/>
            </a:pPr>
            <a:r>
              <a:rPr lang="en-US" sz="2400" dirty="0" err="1">
                <a:latin typeface="Arial" pitchFamily="34" charset="0"/>
                <a:cs typeface="Arial" pitchFamily="34" charset="0"/>
              </a:rPr>
              <a:t>berkomitmen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menjalankan</a:t>
            </a:r>
            <a:r>
              <a:rPr lang="en-US" sz="2400" dirty="0">
                <a:latin typeface="Arial" pitchFamily="34" charset="0"/>
                <a:cs typeface="Arial" pitchFamily="34" charset="0"/>
              </a:rPr>
              <a:t> </a:t>
            </a:r>
            <a:r>
              <a:rPr lang="en-US" sz="2400" dirty="0" err="1">
                <a:latin typeface="Arial" pitchFamily="34" charset="0"/>
                <a:cs typeface="Arial" pitchFamily="34" charset="0"/>
              </a:rPr>
              <a:t>strategi</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a:t>
            </a:r>
          </a:p>
          <a:p>
            <a:pPr algn="just">
              <a:buNone/>
            </a:pPr>
            <a:endParaRPr lang="en-US" sz="2000" dirty="0">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00795482"/>
              </p:ext>
            </p:extLst>
          </p:nvPr>
        </p:nvGraphicFramePr>
        <p:xfrm>
          <a:off x="323528" y="4653136"/>
          <a:ext cx="8534400" cy="1854200"/>
        </p:xfrm>
        <a:graphic>
          <a:graphicData uri="http://schemas.openxmlformats.org/drawingml/2006/table">
            <a:tbl>
              <a:tblPr firstRow="1" bandRow="1">
                <a:tableStyleId>{073A0DAA-6AF3-43AB-8588-CEC1D06C72B9}</a:tableStyleId>
              </a:tblPr>
              <a:tblGrid>
                <a:gridCol w="4267200">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370840">
                <a:tc>
                  <a:txBody>
                    <a:bodyPr/>
                    <a:lstStyle/>
                    <a:p>
                      <a:pPr algn="ctr"/>
                      <a:r>
                        <a:rPr lang="en-US" dirty="0" err="1"/>
                        <a:t>Keuntungan</a:t>
                      </a:r>
                      <a:endParaRPr lang="en-US" dirty="0">
                        <a:solidFill>
                          <a:schemeClr val="tx1"/>
                        </a:solidFill>
                        <a:latin typeface="Arial" pitchFamily="34" charset="0"/>
                        <a:cs typeface="Arial" pitchFamily="34" charset="0"/>
                      </a:endParaRPr>
                    </a:p>
                  </a:txBody>
                  <a:tcPr/>
                </a:tc>
                <a:tc>
                  <a:txBody>
                    <a:bodyPr/>
                    <a:lstStyle/>
                    <a:p>
                      <a:pPr algn="ctr"/>
                      <a:r>
                        <a:rPr lang="en-US" dirty="0" err="1"/>
                        <a:t>Kerugian</a:t>
                      </a:r>
                      <a:r>
                        <a:rPr lang="en-US" dirty="0"/>
                        <a:t> </a:t>
                      </a:r>
                      <a:endParaRPr lang="en-US" dirty="0">
                        <a:solidFill>
                          <a:schemeClr val="tx1"/>
                        </a:solidFill>
                        <a:latin typeface="Arial" pitchFamily="34" charset="0"/>
                        <a:cs typeface="Arial" pitchFamily="34" charset="0"/>
                      </a:endParaRPr>
                    </a:p>
                  </a:txBody>
                  <a:tcPr/>
                </a:tc>
                <a:extLst>
                  <a:ext uri="{0D108BD9-81ED-4DB2-BD59-A6C34878D82A}">
                    <a16:rowId xmlns:a16="http://schemas.microsoft.com/office/drawing/2014/main" val="10000"/>
                  </a:ext>
                </a:extLst>
              </a:tr>
              <a:tr h="370840">
                <a:tc>
                  <a:txBody>
                    <a:bodyPr/>
                    <a:lstStyle/>
                    <a:p>
                      <a:r>
                        <a:rPr lang="en-US" dirty="0" err="1"/>
                        <a:t>Biaya</a:t>
                      </a:r>
                      <a:r>
                        <a:rPr lang="en-US" dirty="0"/>
                        <a:t> </a:t>
                      </a:r>
                      <a:r>
                        <a:rPr lang="en-US" dirty="0" err="1"/>
                        <a:t>fasilitas</a:t>
                      </a:r>
                      <a:r>
                        <a:rPr lang="en-US" dirty="0"/>
                        <a:t> yang </a:t>
                      </a:r>
                      <a:r>
                        <a:rPr lang="en-US" dirty="0" err="1"/>
                        <a:t>lebih</a:t>
                      </a:r>
                      <a:r>
                        <a:rPr lang="en-US" dirty="0"/>
                        <a:t> </a:t>
                      </a:r>
                      <a:r>
                        <a:rPr lang="en-US" dirty="0" err="1"/>
                        <a:t>rendah</a:t>
                      </a:r>
                      <a:endParaRPr lang="en-US" dirty="0">
                        <a:solidFill>
                          <a:schemeClr val="tx1"/>
                        </a:solidFill>
                        <a:latin typeface="Arial" pitchFamily="34" charset="0"/>
                        <a:cs typeface="Arial" pitchFamily="34" charset="0"/>
                      </a:endParaRPr>
                    </a:p>
                  </a:txBody>
                  <a:tcPr/>
                </a:tc>
                <a:tc rowSpan="2">
                  <a:txBody>
                    <a:bodyPr/>
                    <a:lstStyle/>
                    <a:p>
                      <a:r>
                        <a:rPr lang="en-US" dirty="0"/>
                        <a:t>Moral yang </a:t>
                      </a:r>
                      <a:r>
                        <a:rPr lang="en-US" dirty="0" err="1"/>
                        <a:t>rendah</a:t>
                      </a:r>
                      <a:endParaRPr lang="en-US" dirty="0">
                        <a:solidFill>
                          <a:schemeClr val="tx1"/>
                        </a:solidFill>
                        <a:latin typeface="Arial" pitchFamily="34" charset="0"/>
                        <a:cs typeface="Arial" pitchFamily="34" charset="0"/>
                      </a:endParaRPr>
                    </a:p>
                  </a:txBody>
                  <a:tcPr/>
                </a:tc>
                <a:extLst>
                  <a:ext uri="{0D108BD9-81ED-4DB2-BD59-A6C34878D82A}">
                    <a16:rowId xmlns:a16="http://schemas.microsoft.com/office/drawing/2014/main" val="10001"/>
                  </a:ext>
                </a:extLst>
              </a:tr>
              <a:tr h="370840">
                <a:tc>
                  <a:txBody>
                    <a:bodyPr/>
                    <a:lstStyle/>
                    <a:p>
                      <a:r>
                        <a:rPr lang="en-US" dirty="0" err="1"/>
                        <a:t>Biaya</a:t>
                      </a:r>
                      <a:r>
                        <a:rPr lang="en-US" dirty="0"/>
                        <a:t> </a:t>
                      </a:r>
                      <a:r>
                        <a:rPr lang="en-US" dirty="0" err="1"/>
                        <a:t>peralatan</a:t>
                      </a:r>
                      <a:r>
                        <a:rPr lang="en-US" dirty="0"/>
                        <a:t> yang </a:t>
                      </a:r>
                      <a:r>
                        <a:rPr lang="en-US" dirty="0" err="1"/>
                        <a:t>lebih</a:t>
                      </a:r>
                      <a:r>
                        <a:rPr lang="en-US" dirty="0"/>
                        <a:t> </a:t>
                      </a:r>
                      <a:r>
                        <a:rPr lang="en-US" dirty="0" err="1"/>
                        <a:t>rendah</a:t>
                      </a:r>
                      <a:endParaRPr lang="en-US" dirty="0">
                        <a:solidFill>
                          <a:schemeClr val="tx1"/>
                        </a:solidFill>
                        <a:latin typeface="Arial" pitchFamily="34" charset="0"/>
                        <a:cs typeface="Arial" pitchFamily="34" charset="0"/>
                      </a:endParaRPr>
                    </a:p>
                  </a:txBody>
                  <a:tcPr/>
                </a:tc>
                <a:tc vMerge="1">
                  <a:txBody>
                    <a:bodyPr/>
                    <a:lstStyle/>
                    <a:p>
                      <a:endParaRPr lang="en-US" dirty="0"/>
                    </a:p>
                  </a:txBody>
                  <a:tcPr/>
                </a:tc>
                <a:extLst>
                  <a:ext uri="{0D108BD9-81ED-4DB2-BD59-A6C34878D82A}">
                    <a16:rowId xmlns:a16="http://schemas.microsoft.com/office/drawing/2014/main" val="10002"/>
                  </a:ext>
                </a:extLst>
              </a:tr>
              <a:tr h="370840">
                <a:tc>
                  <a:txBody>
                    <a:bodyPr/>
                    <a:lstStyle/>
                    <a:p>
                      <a:r>
                        <a:rPr lang="en-US" dirty="0" err="1"/>
                        <a:t>Berkurangnya</a:t>
                      </a:r>
                      <a:r>
                        <a:rPr lang="en-US" baseline="0" dirty="0"/>
                        <a:t> </a:t>
                      </a:r>
                      <a:r>
                        <a:rPr lang="en-US" baseline="0" dirty="0" err="1"/>
                        <a:t>penghentian</a:t>
                      </a:r>
                      <a:r>
                        <a:rPr lang="en-US" baseline="0" dirty="0"/>
                        <a:t> </a:t>
                      </a:r>
                      <a:r>
                        <a:rPr lang="en-US" baseline="0" dirty="0" err="1"/>
                        <a:t>pekerjaan</a:t>
                      </a:r>
                      <a:endParaRPr lang="en-US" dirty="0">
                        <a:solidFill>
                          <a:schemeClr val="tx1"/>
                        </a:solidFill>
                        <a:latin typeface="Arial" pitchFamily="34" charset="0"/>
                        <a:cs typeface="Arial" pitchFamily="34" charset="0"/>
                      </a:endParaRPr>
                    </a:p>
                  </a:txBody>
                  <a:tcPr/>
                </a:tc>
                <a:tc rowSpan="2">
                  <a:txBody>
                    <a:bodyPr/>
                    <a:lstStyle/>
                    <a:p>
                      <a:r>
                        <a:rPr lang="en-US" dirty="0" err="1"/>
                        <a:t>Kekhawatiran</a:t>
                      </a:r>
                      <a:r>
                        <a:rPr lang="en-US" dirty="0"/>
                        <a:t> </a:t>
                      </a:r>
                      <a:r>
                        <a:rPr lang="en-US" dirty="0" err="1"/>
                        <a:t>akan</a:t>
                      </a:r>
                      <a:r>
                        <a:rPr lang="en-US" dirty="0"/>
                        <a:t> </a:t>
                      </a:r>
                      <a:r>
                        <a:rPr lang="en-US" dirty="0" err="1"/>
                        <a:t>risiko</a:t>
                      </a:r>
                      <a:r>
                        <a:rPr lang="en-US" dirty="0"/>
                        <a:t> </a:t>
                      </a:r>
                      <a:r>
                        <a:rPr lang="en-US" dirty="0" err="1"/>
                        <a:t>keamanan</a:t>
                      </a:r>
                      <a:endParaRPr lang="en-US" dirty="0">
                        <a:solidFill>
                          <a:schemeClr val="tx1"/>
                        </a:solidFill>
                        <a:latin typeface="Arial" pitchFamily="34" charset="0"/>
                        <a:cs typeface="Arial" pitchFamily="34" charset="0"/>
                      </a:endParaRPr>
                    </a:p>
                  </a:txBody>
                  <a:tcPr/>
                </a:tc>
                <a:extLst>
                  <a:ext uri="{0D108BD9-81ED-4DB2-BD59-A6C34878D82A}">
                    <a16:rowId xmlns:a16="http://schemas.microsoft.com/office/drawing/2014/main" val="10003"/>
                  </a:ext>
                </a:extLst>
              </a:tr>
              <a:tr h="370840">
                <a:tc>
                  <a:txBody>
                    <a:bodyPr/>
                    <a:lstStyle/>
                    <a:p>
                      <a:r>
                        <a:rPr lang="en-US" dirty="0" err="1"/>
                        <a:t>Kontribusi</a:t>
                      </a:r>
                      <a:r>
                        <a:rPr lang="en-US" dirty="0"/>
                        <a:t> </a:t>
                      </a:r>
                      <a:r>
                        <a:rPr lang="en-US" dirty="0" err="1"/>
                        <a:t>sosial</a:t>
                      </a:r>
                      <a:endParaRPr lang="en-US" dirty="0">
                        <a:solidFill>
                          <a:schemeClr val="tx1"/>
                        </a:solidFill>
                        <a:latin typeface="Arial" pitchFamily="34" charset="0"/>
                        <a:cs typeface="Arial" pitchFamily="34" charset="0"/>
                      </a:endParaRPr>
                    </a:p>
                  </a:txBody>
                  <a:tcPr/>
                </a:tc>
                <a:tc vMerge="1">
                  <a:txBody>
                    <a:bodyPr/>
                    <a:lstStyle/>
                    <a:p>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5840934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a:solidFill>
                  <a:srgbClr val="FFFF00"/>
                </a:solidFill>
                <a:latin typeface="Arial" pitchFamily="34" charset="0"/>
                <a:cs typeface="Arial" pitchFamily="34" charset="0"/>
              </a:rPr>
              <a:t>Organisasi</a:t>
            </a:r>
            <a:r>
              <a:rPr lang="en-US" sz="3200" dirty="0">
                <a:solidFill>
                  <a:srgbClr val="FFFF00"/>
                </a:solidFill>
                <a:latin typeface="Arial" pitchFamily="34" charset="0"/>
                <a:cs typeface="Arial" pitchFamily="34" charset="0"/>
              </a:rPr>
              <a:t> Maya </a:t>
            </a:r>
          </a:p>
        </p:txBody>
      </p:sp>
      <p:sp>
        <p:nvSpPr>
          <p:cNvPr id="3" name="Content Placeholder 2"/>
          <p:cNvSpPr>
            <a:spLocks noGrp="1"/>
          </p:cNvSpPr>
          <p:nvPr>
            <p:ph idx="1"/>
          </p:nvPr>
        </p:nvSpPr>
        <p:spPr/>
        <p:txBody>
          <a:bodyPr>
            <a:normAutofit/>
          </a:bodyPr>
          <a:lstStyle/>
          <a:p>
            <a:pPr algn="just">
              <a:buNone/>
            </a:pPr>
            <a:r>
              <a:rPr lang="id-ID" sz="2400" dirty="0">
                <a:latin typeface="Arial" pitchFamily="34" charset="0"/>
                <a:cs typeface="Arial" pitchFamily="34" charset="0"/>
              </a:rPr>
              <a:t>		</a:t>
            </a:r>
            <a:r>
              <a:rPr lang="en-US" sz="2400" dirty="0" err="1">
                <a:latin typeface="Arial" pitchFamily="34" charset="0"/>
                <a:cs typeface="Arial" pitchFamily="34" charset="0"/>
              </a:rPr>
              <a:t>Keberhasilan</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a:t>
            </a:r>
            <a:r>
              <a:rPr lang="en-US" sz="2400" dirty="0" err="1">
                <a:latin typeface="Arial" pitchFamily="34" charset="0"/>
                <a:cs typeface="Arial" pitchFamily="34" charset="0"/>
              </a:rPr>
              <a:t>memicu</a:t>
            </a:r>
            <a:r>
              <a:rPr lang="en-US" sz="2400" dirty="0">
                <a:latin typeface="Arial" pitchFamily="34" charset="0"/>
                <a:cs typeface="Arial" pitchFamily="34" charset="0"/>
              </a:rPr>
              <a:t> </a:t>
            </a:r>
            <a:r>
              <a:rPr lang="en-US" sz="2400" dirty="0" err="1">
                <a:latin typeface="Arial" pitchFamily="34" charset="0"/>
                <a:cs typeface="Arial" pitchFamily="34" charset="0"/>
              </a:rPr>
              <a:t>para</a:t>
            </a:r>
            <a:r>
              <a:rPr lang="en-US" sz="2400" dirty="0">
                <a:latin typeface="Arial" pitchFamily="34" charset="0"/>
                <a:cs typeface="Arial" pitchFamily="34" charset="0"/>
              </a:rPr>
              <a:t> </a:t>
            </a:r>
            <a:r>
              <a:rPr lang="en-US" sz="2400" dirty="0" err="1">
                <a:latin typeface="Arial" pitchFamily="34" charset="0"/>
                <a:cs typeface="Arial" pitchFamily="34" charset="0"/>
              </a:rPr>
              <a:t>visioner</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melihat</a:t>
            </a:r>
            <a:r>
              <a:rPr lang="en-US" sz="2400" dirty="0">
                <a:latin typeface="Arial" pitchFamily="34" charset="0"/>
                <a:cs typeface="Arial" pitchFamily="34" charset="0"/>
              </a:rPr>
              <a:t> </a:t>
            </a:r>
            <a:r>
              <a:rPr lang="en-US" sz="2400" dirty="0" err="1">
                <a:latin typeface="Arial" pitchFamily="34" charset="0"/>
                <a:cs typeface="Arial" pitchFamily="34" charset="0"/>
              </a:rPr>
              <a:t>bagaimana</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diperluas</a:t>
            </a:r>
            <a:r>
              <a:rPr lang="en-US" sz="2400" dirty="0">
                <a:latin typeface="Arial" pitchFamily="34" charset="0"/>
                <a:cs typeface="Arial" pitchFamily="34" charset="0"/>
              </a:rPr>
              <a:t> </a:t>
            </a:r>
            <a:r>
              <a:rPr lang="en-US" sz="2400" dirty="0" err="1">
                <a:latin typeface="Arial" pitchFamily="34" charset="0"/>
                <a:cs typeface="Arial" pitchFamily="34" charset="0"/>
              </a:rPr>
              <a:t>hingga</a:t>
            </a:r>
            <a:r>
              <a:rPr lang="en-US" sz="2400" dirty="0">
                <a:latin typeface="Arial" pitchFamily="34" charset="0"/>
                <a:cs typeface="Arial" pitchFamily="34" charset="0"/>
              </a:rPr>
              <a:t> </a:t>
            </a:r>
            <a:r>
              <a:rPr lang="en-US" sz="2400" dirty="0" err="1">
                <a:latin typeface="Arial" pitchFamily="34" charset="0"/>
                <a:cs typeface="Arial" pitchFamily="34" charset="0"/>
              </a:rPr>
              <a:t>berlaku</a:t>
            </a:r>
            <a:r>
              <a:rPr lang="en-US" sz="2400" dirty="0">
                <a:latin typeface="Arial" pitchFamily="34" charset="0"/>
                <a:cs typeface="Arial" pitchFamily="34" charset="0"/>
              </a:rPr>
              <a:t> </a:t>
            </a:r>
            <a:r>
              <a:rPr lang="en-US" sz="2400" dirty="0" err="1">
                <a:latin typeface="Arial" pitchFamily="34" charset="0"/>
                <a:cs typeface="Arial" pitchFamily="34" charset="0"/>
              </a:rPr>
              <a:t>bagi</a:t>
            </a:r>
            <a:r>
              <a:rPr lang="en-US" sz="2400" dirty="0">
                <a:latin typeface="Arial" pitchFamily="34" charset="0"/>
                <a:cs typeface="Arial" pitchFamily="34" charset="0"/>
              </a:rPr>
              <a:t> </a:t>
            </a:r>
            <a:r>
              <a:rPr lang="en-US" sz="2400" dirty="0" err="1">
                <a:latin typeface="Arial" pitchFamily="34" charset="0"/>
                <a:cs typeface="Arial" pitchFamily="34" charset="0"/>
              </a:rPr>
              <a:t>keseluruhan</a:t>
            </a:r>
            <a:r>
              <a:rPr lang="en-US" sz="2400" dirty="0">
                <a:latin typeface="Arial" pitchFamily="34" charset="0"/>
                <a:cs typeface="Arial" pitchFamily="34" charset="0"/>
              </a:rPr>
              <a:t> </a:t>
            </a:r>
            <a:r>
              <a:rPr lang="en-US" sz="2400" dirty="0" err="1">
                <a:latin typeface="Arial" pitchFamily="34" charset="0"/>
                <a:cs typeface="Arial" pitchFamily="34" charset="0"/>
              </a:rPr>
              <a:t>perusahaan-sebuah</a:t>
            </a:r>
            <a:r>
              <a:rPr lang="en-US" sz="2400" dirty="0">
                <a:latin typeface="Arial" pitchFamily="34" charset="0"/>
                <a:cs typeface="Arial" pitchFamily="34" charset="0"/>
              </a:rPr>
              <a:t>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a:t>
            </a:r>
          </a:p>
          <a:p>
            <a:pPr algn="just">
              <a:buNone/>
            </a:pPr>
            <a:endParaRPr lang="en-US" sz="2400" dirty="0">
              <a:latin typeface="Arial" pitchFamily="34" charset="0"/>
              <a:cs typeface="Arial" pitchFamily="34" charset="0"/>
            </a:endParaRPr>
          </a:p>
          <a:p>
            <a:pPr algn="just">
              <a:buNone/>
            </a:pPr>
            <a:r>
              <a:rPr lang="id-ID" sz="2400" dirty="0">
                <a:latin typeface="Arial" pitchFamily="34" charset="0"/>
                <a:cs typeface="Arial" pitchFamily="34" charset="0"/>
              </a:rPr>
              <a:t>		</a:t>
            </a:r>
            <a:r>
              <a:rPr lang="en-US" sz="2400" dirty="0">
                <a:latin typeface="Arial" pitchFamily="34" charset="0"/>
                <a:cs typeface="Arial" pitchFamily="34" charset="0"/>
              </a:rPr>
              <a:t>Di </a:t>
            </a:r>
            <a:r>
              <a:rPr lang="en-US" sz="2400" dirty="0" err="1">
                <a:latin typeface="Arial" pitchFamily="34" charset="0"/>
                <a:cs typeface="Arial" pitchFamily="34" charset="0"/>
              </a:rPr>
              <a:t>sebuah</a:t>
            </a:r>
            <a:r>
              <a:rPr lang="en-US" sz="2400" dirty="0">
                <a:latin typeface="Arial" pitchFamily="34" charset="0"/>
                <a:cs typeface="Arial" pitchFamily="34" charset="0"/>
              </a:rPr>
              <a:t>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(virtual organization), </a:t>
            </a:r>
            <a:r>
              <a:rPr lang="en-US" sz="2400" dirty="0" err="1">
                <a:latin typeface="Arial" pitchFamily="34" charset="0"/>
                <a:cs typeface="Arial" pitchFamily="34" charset="0"/>
              </a:rPr>
              <a:t>operasi</a:t>
            </a:r>
            <a:r>
              <a:rPr lang="en-US" sz="2400" dirty="0">
                <a:latin typeface="Arial" pitchFamily="34" charset="0"/>
                <a:cs typeface="Arial" pitchFamily="34" charset="0"/>
              </a:rPr>
              <a:t> </a:t>
            </a:r>
            <a:r>
              <a:rPr lang="en-US" sz="2400" dirty="0" err="1">
                <a:latin typeface="Arial" pitchFamily="34" charset="0"/>
                <a:cs typeface="Arial" pitchFamily="34" charset="0"/>
              </a:rPr>
              <a:t>keseluruhan</a:t>
            </a:r>
            <a:r>
              <a:rPr lang="en-US" sz="2400" dirty="0">
                <a:latin typeface="Arial" pitchFamily="34" charset="0"/>
                <a:cs typeface="Arial" pitchFamily="34" charset="0"/>
              </a:rPr>
              <a:t> </a:t>
            </a:r>
            <a:r>
              <a:rPr lang="en-US" sz="2400" dirty="0" err="1">
                <a:latin typeface="Arial" pitchFamily="34" charset="0"/>
                <a:cs typeface="Arial" pitchFamily="34" charset="0"/>
              </a:rPr>
              <a:t>perusahaan</a:t>
            </a:r>
            <a:r>
              <a:rPr lang="en-US" sz="2400" dirty="0">
                <a:latin typeface="Arial" pitchFamily="34" charset="0"/>
                <a:cs typeface="Arial" pitchFamily="34" charset="0"/>
              </a:rPr>
              <a:t> </a:t>
            </a:r>
            <a:r>
              <a:rPr lang="en-US" sz="2400" dirty="0" err="1">
                <a:latin typeface="Arial" pitchFamily="34" charset="0"/>
                <a:cs typeface="Arial" pitchFamily="34" charset="0"/>
              </a:rPr>
              <a:t>dirancang</a:t>
            </a:r>
            <a:r>
              <a:rPr lang="en-US" sz="2400" dirty="0">
                <a:latin typeface="Arial" pitchFamily="34" charset="0"/>
                <a:cs typeface="Arial" pitchFamily="34" charset="0"/>
              </a:rPr>
              <a:t> </a:t>
            </a:r>
            <a:r>
              <a:rPr lang="en-US" sz="2400" dirty="0" err="1">
                <a:latin typeface="Arial" pitchFamily="34" charset="0"/>
                <a:cs typeface="Arial" pitchFamily="34" charset="0"/>
              </a:rPr>
              <a:t>sedemikian</a:t>
            </a:r>
            <a:r>
              <a:rPr lang="en-US" sz="2400" dirty="0">
                <a:latin typeface="Arial" pitchFamily="34" charset="0"/>
                <a:cs typeface="Arial" pitchFamily="34" charset="0"/>
              </a:rPr>
              <a:t> </a:t>
            </a:r>
            <a:r>
              <a:rPr lang="en-US" sz="2400" dirty="0" err="1">
                <a:latin typeface="Arial" pitchFamily="34" charset="0"/>
                <a:cs typeface="Arial" pitchFamily="34" charset="0"/>
              </a:rPr>
              <a:t>rupa</a:t>
            </a:r>
            <a:r>
              <a:rPr lang="en-US" sz="2400" dirty="0">
                <a:latin typeface="Arial" pitchFamily="34" charset="0"/>
                <a:cs typeface="Arial" pitchFamily="34" charset="0"/>
              </a:rPr>
              <a:t> </a:t>
            </a:r>
            <a:r>
              <a:rPr lang="en-US" sz="2400" dirty="0" err="1">
                <a:latin typeface="Arial" pitchFamily="34" charset="0"/>
                <a:cs typeface="Arial" pitchFamily="34" charset="0"/>
              </a:rPr>
              <a:t>sehingga</a:t>
            </a:r>
            <a:r>
              <a:rPr lang="en-US" sz="2400" dirty="0">
                <a:latin typeface="Arial" pitchFamily="34" charset="0"/>
                <a:cs typeface="Arial" pitchFamily="34" charset="0"/>
              </a:rPr>
              <a:t> </a:t>
            </a:r>
            <a:r>
              <a:rPr lang="en-US" sz="2400" dirty="0" err="1">
                <a:latin typeface="Arial" pitchFamily="34" charset="0"/>
                <a:cs typeface="Arial" pitchFamily="34" charset="0"/>
              </a:rPr>
              <a:t>menjadi</a:t>
            </a:r>
            <a:r>
              <a:rPr lang="en-US" sz="2400" dirty="0">
                <a:latin typeface="Arial" pitchFamily="34" charset="0"/>
                <a:cs typeface="Arial" pitchFamily="34" charset="0"/>
              </a:rPr>
              <a:t>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terikat</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lokasi-lokasi</a:t>
            </a:r>
            <a:r>
              <a:rPr lang="en-US" sz="2400" dirty="0">
                <a:latin typeface="Arial" pitchFamily="34" charset="0"/>
                <a:cs typeface="Arial" pitchFamily="34" charset="0"/>
              </a:rPr>
              <a:t> </a:t>
            </a:r>
            <a:r>
              <a:rPr lang="en-US" sz="2400" dirty="0" err="1">
                <a:latin typeface="Arial" pitchFamily="34" charset="0"/>
                <a:cs typeface="Arial" pitchFamily="34" charset="0"/>
              </a:rPr>
              <a:t>fisik</a:t>
            </a:r>
            <a:r>
              <a:rPr lang="en-US" sz="2400" dirty="0">
                <a:latin typeface="Arial" pitchFamily="34" charset="0"/>
                <a:cs typeface="Arial" pitchFamily="34" charset="0"/>
              </a:rPr>
              <a:t>.</a:t>
            </a:r>
          </a:p>
        </p:txBody>
      </p:sp>
    </p:spTree>
    <p:extLst>
      <p:ext uri="{BB962C8B-B14F-4D97-AF65-F5344CB8AC3E}">
        <p14:creationId xmlns:p14="http://schemas.microsoft.com/office/powerpoint/2010/main" val="36979990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err="1">
                <a:solidFill>
                  <a:srgbClr val="FFFF00"/>
                </a:solidFill>
                <a:latin typeface="Arial" pitchFamily="34" charset="0"/>
                <a:cs typeface="Arial" pitchFamily="34" charset="0"/>
              </a:rPr>
              <a:t>Dampak</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Sosial</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Organisasi</a:t>
            </a:r>
            <a:r>
              <a:rPr lang="en-US" sz="3200" dirty="0">
                <a:solidFill>
                  <a:srgbClr val="FFFF00"/>
                </a:solidFill>
                <a:latin typeface="Arial" pitchFamily="34" charset="0"/>
                <a:cs typeface="Arial" pitchFamily="34" charset="0"/>
              </a:rPr>
              <a:t> Maya</a:t>
            </a:r>
          </a:p>
        </p:txBody>
      </p:sp>
      <p:sp>
        <p:nvSpPr>
          <p:cNvPr id="3" name="Content Placeholder 2"/>
          <p:cNvSpPr>
            <a:spLocks noGrp="1"/>
          </p:cNvSpPr>
          <p:nvPr>
            <p:ph idx="1"/>
          </p:nvPr>
        </p:nvSpPr>
        <p:spPr/>
        <p:txBody>
          <a:bodyPr>
            <a:noAutofit/>
          </a:bodyPr>
          <a:lstStyle/>
          <a:p>
            <a:pPr algn="just">
              <a:buNone/>
            </a:pPr>
            <a:r>
              <a:rPr lang="id-ID" sz="2400" dirty="0">
                <a:latin typeface="Arial" pitchFamily="34" charset="0"/>
                <a:cs typeface="Arial" pitchFamily="34" charset="0"/>
              </a:rPr>
              <a:t>		</a:t>
            </a:r>
            <a:r>
              <a:rPr lang="en-US" sz="2400" dirty="0" err="1">
                <a:latin typeface="Arial" pitchFamily="34" charset="0"/>
                <a:cs typeface="Arial" pitchFamily="34" charset="0"/>
              </a:rPr>
              <a:t>Industri-industri</a:t>
            </a:r>
            <a:r>
              <a:rPr lang="en-US" sz="2400" dirty="0">
                <a:latin typeface="Arial" pitchFamily="34" charset="0"/>
                <a:cs typeface="Arial" pitchFamily="34" charset="0"/>
              </a:rPr>
              <a:t> yang </a:t>
            </a:r>
            <a:r>
              <a:rPr lang="en-US" sz="2400" dirty="0" err="1">
                <a:latin typeface="Arial" pitchFamily="34" charset="0"/>
                <a:cs typeface="Arial" pitchFamily="34" charset="0"/>
              </a:rPr>
              <a:t>paing</a:t>
            </a:r>
            <a:r>
              <a:rPr lang="en-US" sz="2400" dirty="0">
                <a:latin typeface="Arial" pitchFamily="34" charset="0"/>
                <a:cs typeface="Arial" pitchFamily="34" charset="0"/>
              </a:rPr>
              <a:t> </a:t>
            </a:r>
            <a:r>
              <a:rPr lang="en-US" sz="2400" dirty="0" err="1">
                <a:latin typeface="Arial" pitchFamily="34" charset="0"/>
                <a:cs typeface="Arial" pitchFamily="34" charset="0"/>
              </a:rPr>
              <a:t>tertarik</a:t>
            </a:r>
            <a:r>
              <a:rPr lang="en-US" sz="2400" dirty="0">
                <a:latin typeface="Arial" pitchFamily="34" charset="0"/>
                <a:cs typeface="Arial" pitchFamily="34" charset="0"/>
              </a:rPr>
              <a:t> </a:t>
            </a:r>
            <a:r>
              <a:rPr lang="en-US" sz="2400" dirty="0" err="1">
                <a:latin typeface="Arial" pitchFamily="34" charset="0"/>
                <a:cs typeface="Arial" pitchFamily="34" charset="0"/>
              </a:rPr>
              <a:t>pada</a:t>
            </a:r>
            <a:r>
              <a:rPr lang="en-US" sz="2400" dirty="0">
                <a:latin typeface="Arial" pitchFamily="34" charset="0"/>
                <a:cs typeface="Arial" pitchFamily="34" charset="0"/>
              </a:rPr>
              <a:t> </a:t>
            </a:r>
            <a:r>
              <a:rPr lang="en-US" sz="2400" dirty="0" err="1">
                <a:latin typeface="Arial" pitchFamily="34" charset="0"/>
                <a:cs typeface="Arial" pitchFamily="34" charset="0"/>
              </a:rPr>
              <a:t>konsep</a:t>
            </a:r>
            <a:r>
              <a:rPr lang="en-US" sz="2400" dirty="0">
                <a:latin typeface="Arial" pitchFamily="34" charset="0"/>
                <a:cs typeface="Arial" pitchFamily="34" charset="0"/>
              </a:rPr>
              <a:t> </a:t>
            </a:r>
            <a:r>
              <a:rPr lang="en-US" sz="2400" dirty="0" err="1">
                <a:latin typeface="Arial" pitchFamily="34" charset="0"/>
                <a:cs typeface="Arial" pitchFamily="34" charset="0"/>
              </a:rPr>
              <a:t>kantor</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organisasi</a:t>
            </a:r>
            <a:r>
              <a:rPr lang="en-US" sz="2400" dirty="0">
                <a:latin typeface="Arial" pitchFamily="34" charset="0"/>
                <a:cs typeface="Arial" pitchFamily="34" charset="0"/>
              </a:rPr>
              <a:t> </a:t>
            </a:r>
            <a:r>
              <a:rPr lang="en-US" sz="2400" dirty="0" err="1">
                <a:latin typeface="Arial" pitchFamily="34" charset="0"/>
                <a:cs typeface="Arial" pitchFamily="34" charset="0"/>
              </a:rPr>
              <a:t>maya</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industri</a:t>
            </a:r>
            <a:r>
              <a:rPr lang="en-US" sz="2400" dirty="0">
                <a:latin typeface="Arial" pitchFamily="34" charset="0"/>
                <a:cs typeface="Arial" pitchFamily="34" charset="0"/>
              </a:rPr>
              <a:t> yang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nilai</a:t>
            </a:r>
            <a:r>
              <a:rPr lang="en-US" sz="2400" dirty="0">
                <a:latin typeface="Arial" pitchFamily="34" charset="0"/>
                <a:cs typeface="Arial" pitchFamily="34" charset="0"/>
              </a:rPr>
              <a:t> </a:t>
            </a:r>
            <a:r>
              <a:rPr lang="en-US" sz="2400" dirty="0" err="1">
                <a:latin typeface="Arial" pitchFamily="34" charset="0"/>
                <a:cs typeface="Arial" pitchFamily="34" charset="0"/>
              </a:rPr>
              <a:t>tambah</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bentuk</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ide,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kecerdasan</a:t>
            </a:r>
            <a:r>
              <a:rPr lang="en-US" sz="2400" dirty="0">
                <a:latin typeface="Arial" pitchFamily="34" charset="0"/>
                <a:cs typeface="Arial" pitchFamily="34" charset="0"/>
              </a:rPr>
              <a:t> </a:t>
            </a:r>
            <a:r>
              <a:rPr lang="en-US" sz="2400" dirty="0" err="1">
                <a:latin typeface="Arial" pitchFamily="34" charset="0"/>
                <a:cs typeface="Arial" pitchFamily="34" charset="0"/>
              </a:rPr>
              <a:t>atau</a:t>
            </a:r>
            <a:r>
              <a:rPr lang="en-US" sz="2400" dirty="0">
                <a:latin typeface="Arial" pitchFamily="34" charset="0"/>
                <a:cs typeface="Arial" pitchFamily="34" charset="0"/>
              </a:rPr>
              <a:t> </a:t>
            </a:r>
            <a:r>
              <a:rPr lang="en-US" sz="2400" dirty="0" err="1">
                <a:latin typeface="Arial" pitchFamily="34" charset="0"/>
                <a:cs typeface="Arial" pitchFamily="34" charset="0"/>
              </a:rPr>
              <a:t>biasa</a:t>
            </a:r>
            <a:r>
              <a:rPr lang="en-US" sz="2400" dirty="0">
                <a:latin typeface="Arial" pitchFamily="34" charset="0"/>
                <a:cs typeface="Arial" pitchFamily="34" charset="0"/>
              </a:rPr>
              <a:t> </a:t>
            </a:r>
            <a:r>
              <a:rPr lang="en-US" sz="2400" dirty="0" err="1">
                <a:latin typeface="Arial" pitchFamily="34" charset="0"/>
                <a:cs typeface="Arial" pitchFamily="34" charset="0"/>
              </a:rPr>
              <a:t>disebut</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istilah</a:t>
            </a:r>
            <a:r>
              <a:rPr lang="en-US" sz="2400" dirty="0">
                <a:latin typeface="Arial" pitchFamily="34" charset="0"/>
                <a:cs typeface="Arial" pitchFamily="34" charset="0"/>
              </a:rPr>
              <a:t> </a:t>
            </a:r>
            <a:r>
              <a:rPr lang="en-US" sz="2400" dirty="0" err="1">
                <a:latin typeface="Arial" pitchFamily="34" charset="0"/>
                <a:cs typeface="Arial" pitchFamily="34" charset="0"/>
              </a:rPr>
              <a:t>Ekonomi</a:t>
            </a:r>
            <a:r>
              <a:rPr lang="en-US" sz="2400" dirty="0">
                <a:latin typeface="Arial" pitchFamily="34" charset="0"/>
                <a:cs typeface="Arial" pitchFamily="34" charset="0"/>
              </a:rPr>
              <a:t> </a:t>
            </a:r>
            <a:r>
              <a:rPr lang="en-US" sz="2400" dirty="0" err="1">
                <a:latin typeface="Arial" pitchFamily="34" charset="0"/>
                <a:cs typeface="Arial" pitchFamily="34" charset="0"/>
              </a:rPr>
              <a:t>Tiga</a:t>
            </a:r>
            <a:r>
              <a:rPr lang="en-US" sz="2400" dirty="0">
                <a:latin typeface="Arial" pitchFamily="34" charset="0"/>
                <a:cs typeface="Arial" pitchFamily="34" charset="0"/>
              </a:rPr>
              <a:t> I (Three I Economy).</a:t>
            </a:r>
          </a:p>
          <a:p>
            <a:pPr algn="just">
              <a:buNone/>
            </a:pPr>
            <a:endParaRPr lang="en-US" sz="2400" dirty="0">
              <a:latin typeface="Arial" pitchFamily="34" charset="0"/>
              <a:cs typeface="Arial" pitchFamily="34" charset="0"/>
            </a:endParaRPr>
          </a:p>
          <a:p>
            <a:pPr algn="just">
              <a:buNone/>
            </a:pPr>
            <a:r>
              <a:rPr lang="id-ID" sz="2400" dirty="0">
                <a:latin typeface="Arial" pitchFamily="34" charset="0"/>
                <a:cs typeface="Arial" pitchFamily="34" charset="0"/>
              </a:rPr>
              <a:t>		</a:t>
            </a:r>
            <a:r>
              <a:rPr lang="en-US" sz="2400" dirty="0" err="1">
                <a:latin typeface="Arial" pitchFamily="34" charset="0"/>
                <a:cs typeface="Arial" pitchFamily="34" charset="0"/>
              </a:rPr>
              <a:t>Istilah</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 </a:t>
            </a:r>
            <a:r>
              <a:rPr lang="en-US" sz="2400" dirty="0" err="1">
                <a:latin typeface="Arial" pitchFamily="34" charset="0"/>
                <a:cs typeface="Arial" pitchFamily="34" charset="0"/>
              </a:rPr>
              <a:t>diberikan</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menjabarkan</a:t>
            </a:r>
            <a:r>
              <a:rPr lang="en-US" sz="2400" dirty="0">
                <a:latin typeface="Arial" pitchFamily="34" charset="0"/>
                <a:cs typeface="Arial" pitchFamily="34" charset="0"/>
              </a:rPr>
              <a:t> </a:t>
            </a:r>
            <a:r>
              <a:rPr lang="en-US" sz="2400" dirty="0" err="1">
                <a:latin typeface="Arial" pitchFamily="34" charset="0"/>
                <a:cs typeface="Arial" pitchFamily="34" charset="0"/>
              </a:rPr>
              <a:t>industri-industri</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bidang</a:t>
            </a:r>
            <a:r>
              <a:rPr lang="en-US" sz="2400" dirty="0">
                <a:latin typeface="Arial" pitchFamily="34" charset="0"/>
                <a:cs typeface="Arial" pitchFamily="34" charset="0"/>
              </a:rPr>
              <a:t> </a:t>
            </a:r>
            <a:r>
              <a:rPr lang="en-US" sz="2400" dirty="0" err="1">
                <a:latin typeface="Arial" pitchFamily="34" charset="0"/>
                <a:cs typeface="Arial" pitchFamily="34" charset="0"/>
              </a:rPr>
              <a:t>pendidikan</a:t>
            </a:r>
            <a:r>
              <a:rPr lang="en-US" sz="2400" dirty="0">
                <a:latin typeface="Arial" pitchFamily="34" charset="0"/>
                <a:cs typeface="Arial" pitchFamily="34" charset="0"/>
              </a:rPr>
              <a:t>, </a:t>
            </a:r>
            <a:r>
              <a:rPr lang="en-US" sz="2400" dirty="0" err="1">
                <a:latin typeface="Arial" pitchFamily="34" charset="0"/>
                <a:cs typeface="Arial" pitchFamily="34" charset="0"/>
              </a:rPr>
              <a:t>perawatan</a:t>
            </a:r>
            <a:r>
              <a:rPr lang="en-US" sz="2400" dirty="0">
                <a:latin typeface="Arial" pitchFamily="34" charset="0"/>
                <a:cs typeface="Arial" pitchFamily="34" charset="0"/>
              </a:rPr>
              <a:t> </a:t>
            </a:r>
            <a:r>
              <a:rPr lang="en-US" sz="2400" dirty="0" err="1">
                <a:latin typeface="Arial" pitchFamily="34" charset="0"/>
                <a:cs typeface="Arial" pitchFamily="34" charset="0"/>
              </a:rPr>
              <a:t>kesehatan</a:t>
            </a:r>
            <a:r>
              <a:rPr lang="en-US" sz="2400" dirty="0">
                <a:latin typeface="Arial" pitchFamily="34" charset="0"/>
                <a:cs typeface="Arial" pitchFamily="34" charset="0"/>
              </a:rPr>
              <a:t>, </a:t>
            </a:r>
            <a:r>
              <a:rPr lang="en-US" sz="2400" dirty="0" err="1">
                <a:latin typeface="Arial" pitchFamily="34" charset="0"/>
                <a:cs typeface="Arial" pitchFamily="34" charset="0"/>
              </a:rPr>
              <a:t>hiburan</a:t>
            </a:r>
            <a:r>
              <a:rPr lang="en-US" sz="2400" dirty="0">
                <a:latin typeface="Arial" pitchFamily="34" charset="0"/>
                <a:cs typeface="Arial" pitchFamily="34" charset="0"/>
              </a:rPr>
              <a:t>, </a:t>
            </a:r>
            <a:r>
              <a:rPr lang="en-US" sz="2400" dirty="0" err="1">
                <a:latin typeface="Arial" pitchFamily="34" charset="0"/>
                <a:cs typeface="Arial" pitchFamily="34" charset="0"/>
              </a:rPr>
              <a:t>perjalanan</a:t>
            </a:r>
            <a:r>
              <a:rPr lang="en-US" sz="2400" dirty="0">
                <a:latin typeface="Arial" pitchFamily="34" charset="0"/>
                <a:cs typeface="Arial" pitchFamily="34" charset="0"/>
              </a:rPr>
              <a:t>, </a:t>
            </a:r>
            <a:r>
              <a:rPr lang="en-US" sz="2400" dirty="0" err="1">
                <a:latin typeface="Arial" pitchFamily="34" charset="0"/>
                <a:cs typeface="Arial" pitchFamily="34" charset="0"/>
              </a:rPr>
              <a:t>olahraga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konsultasi</a:t>
            </a:r>
            <a:r>
              <a:rPr lang="en-US" sz="2400" dirty="0">
                <a:latin typeface="Arial" pitchFamily="34" charset="0"/>
                <a:cs typeface="Arial" pitchFamily="34" charset="0"/>
              </a:rPr>
              <a:t>.</a:t>
            </a:r>
          </a:p>
        </p:txBody>
      </p:sp>
    </p:spTree>
    <p:extLst>
      <p:ext uri="{BB962C8B-B14F-4D97-AF65-F5344CB8AC3E}">
        <p14:creationId xmlns:p14="http://schemas.microsoft.com/office/powerpoint/2010/main" val="231990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err="1">
                <a:solidFill>
                  <a:srgbClr val="FFFF00"/>
                </a:solidFill>
                <a:latin typeface="Arial" pitchFamily="34" charset="0"/>
                <a:cs typeface="Arial" pitchFamily="34" charset="0"/>
              </a:rPr>
              <a:t>Menempatkan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Pengguna</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Sistem</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dan</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Spesialis</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Informasi</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pada</a:t>
            </a:r>
            <a:r>
              <a:rPr lang="en-US" sz="3200" dirty="0">
                <a:solidFill>
                  <a:srgbClr val="FFFF00"/>
                </a:solidFill>
                <a:latin typeface="Arial" pitchFamily="34" charset="0"/>
                <a:cs typeface="Arial" pitchFamily="34" charset="0"/>
              </a:rPr>
              <a:t> </a:t>
            </a:r>
            <a:r>
              <a:rPr lang="en-US" sz="3200" dirty="0" err="1">
                <a:solidFill>
                  <a:srgbClr val="FFFF00"/>
                </a:solidFill>
                <a:latin typeface="Arial" pitchFamily="34" charset="0"/>
                <a:cs typeface="Arial" pitchFamily="34" charset="0"/>
              </a:rPr>
              <a:t>Perspektif</a:t>
            </a:r>
            <a:r>
              <a:rPr lang="en-US" sz="3200" dirty="0">
                <a:solidFill>
                  <a:srgbClr val="FFFF00"/>
                </a:solidFill>
                <a:latin typeface="Arial" pitchFamily="34" charset="0"/>
                <a:cs typeface="Arial" pitchFamily="34" charset="0"/>
              </a:rPr>
              <a:t> </a:t>
            </a:r>
          </a:p>
        </p:txBody>
      </p:sp>
      <p:sp>
        <p:nvSpPr>
          <p:cNvPr id="3" name="Content Placeholder 2"/>
          <p:cNvSpPr>
            <a:spLocks noGrp="1"/>
          </p:cNvSpPr>
          <p:nvPr>
            <p:ph idx="1"/>
          </p:nvPr>
        </p:nvSpPr>
        <p:spPr/>
        <p:txBody>
          <a:bodyPr>
            <a:normAutofit/>
          </a:bodyPr>
          <a:lstStyle/>
          <a:p>
            <a:pPr algn="ctr">
              <a:buNone/>
            </a:pPr>
            <a:endParaRPr lang="en-US" sz="2400" dirty="0">
              <a:latin typeface="Arial" pitchFamily="34" charset="0"/>
              <a:cs typeface="Arial" pitchFamily="34" charset="0"/>
            </a:endParaRPr>
          </a:p>
          <a:p>
            <a:pPr algn="just">
              <a:buNone/>
            </a:pPr>
            <a:r>
              <a:rPr lang="id-ID" sz="2400" dirty="0">
                <a:latin typeface="Arial" pitchFamily="34" charset="0"/>
                <a:cs typeface="Arial" pitchFamily="34" charset="0"/>
              </a:rPr>
              <a:t>		</a:t>
            </a:r>
            <a:r>
              <a:rPr lang="en-US" sz="2400" dirty="0" err="1">
                <a:latin typeface="Arial" pitchFamily="34" charset="0"/>
                <a:cs typeface="Arial" pitchFamily="34" charset="0"/>
              </a:rPr>
              <a:t>Unsur</a:t>
            </a:r>
            <a:r>
              <a:rPr lang="en-US" sz="2400" dirty="0">
                <a:latin typeface="Arial" pitchFamily="34" charset="0"/>
                <a:cs typeface="Arial" pitchFamily="34" charset="0"/>
              </a:rPr>
              <a:t> </a:t>
            </a:r>
            <a:r>
              <a:rPr lang="en-US" sz="2400" dirty="0" err="1">
                <a:latin typeface="Arial" pitchFamily="34" charset="0"/>
                <a:cs typeface="Arial" pitchFamily="34" charset="0"/>
              </a:rPr>
              <a:t>manusia</a:t>
            </a:r>
            <a:r>
              <a:rPr lang="en-US" sz="2400" dirty="0">
                <a:latin typeface="Arial" pitchFamily="34" charset="0"/>
                <a:cs typeface="Arial" pitchFamily="34" charset="0"/>
              </a:rPr>
              <a:t> </a:t>
            </a:r>
            <a:r>
              <a:rPr lang="en-US" sz="2400" dirty="0" err="1">
                <a:latin typeface="Arial" pitchFamily="34" charset="0"/>
                <a:cs typeface="Arial" pitchFamily="34" charset="0"/>
              </a:rPr>
              <a:t>terus</a:t>
            </a:r>
            <a:r>
              <a:rPr lang="en-US" sz="2400" dirty="0">
                <a:latin typeface="Arial" pitchFamily="34" charset="0"/>
                <a:cs typeface="Arial" pitchFamily="34" charset="0"/>
              </a:rPr>
              <a:t> </a:t>
            </a:r>
            <a:r>
              <a:rPr lang="en-US" sz="2400" dirty="0" err="1">
                <a:latin typeface="Arial" pitchFamily="34" charset="0"/>
                <a:cs typeface="Arial" pitchFamily="34" charset="0"/>
              </a:rPr>
              <a:t>menjadi</a:t>
            </a:r>
            <a:r>
              <a:rPr lang="en-US" sz="2400" dirty="0">
                <a:latin typeface="Arial" pitchFamily="34" charset="0"/>
                <a:cs typeface="Arial" pitchFamily="34" charset="0"/>
              </a:rPr>
              <a:t> </a:t>
            </a:r>
            <a:r>
              <a:rPr lang="en-US" sz="2400" dirty="0" err="1">
                <a:latin typeface="Arial" pitchFamily="34" charset="0"/>
                <a:cs typeface="Arial" pitchFamily="34" charset="0"/>
              </a:rPr>
              <a:t>masalah</a:t>
            </a:r>
            <a:r>
              <a:rPr lang="en-US" sz="2400" dirty="0">
                <a:latin typeface="Arial" pitchFamily="34" charset="0"/>
                <a:cs typeface="Arial" pitchFamily="34" charset="0"/>
              </a:rPr>
              <a:t> </a:t>
            </a:r>
            <a:r>
              <a:rPr lang="en-US" sz="2400" dirty="0" err="1">
                <a:latin typeface="Arial" pitchFamily="34" charset="0"/>
                <a:cs typeface="Arial" pitchFamily="34" charset="0"/>
              </a:rPr>
              <a:t>salah</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bahan</a:t>
            </a:r>
            <a:r>
              <a:rPr lang="en-US" sz="2400" dirty="0">
                <a:latin typeface="Arial" pitchFamily="34" charset="0"/>
                <a:cs typeface="Arial" pitchFamily="34" charset="0"/>
              </a:rPr>
              <a:t> paling </a:t>
            </a:r>
            <a:r>
              <a:rPr lang="en-US" sz="2400" dirty="0" err="1">
                <a:latin typeface="Arial" pitchFamily="34" charset="0"/>
                <a:cs typeface="Arial" pitchFamily="34" charset="0"/>
              </a:rPr>
              <a:t>penting</a:t>
            </a:r>
            <a:r>
              <a:rPr lang="en-US" sz="2400" dirty="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pengembangan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penggunaan</a:t>
            </a:r>
            <a:r>
              <a:rPr lang="en-US" sz="2400" dirty="0">
                <a:latin typeface="Arial" pitchFamily="34" charset="0"/>
                <a:cs typeface="Arial" pitchFamily="34" charset="0"/>
              </a:rPr>
              <a:t> </a:t>
            </a:r>
            <a:r>
              <a:rPr lang="en-US" sz="2400" dirty="0" err="1">
                <a:latin typeface="Arial" pitchFamily="34" charset="0"/>
                <a:cs typeface="Arial" pitchFamily="34" charset="0"/>
              </a:rPr>
              <a:t>sistem</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Para </a:t>
            </a:r>
            <a:r>
              <a:rPr lang="en-US" sz="2400" dirty="0" err="1">
                <a:latin typeface="Arial" pitchFamily="34" charset="0"/>
                <a:cs typeface="Arial" pitchFamily="34" charset="0"/>
              </a:rPr>
              <a:t>pemain</a:t>
            </a:r>
            <a:r>
              <a:rPr lang="en-US" sz="2400" dirty="0">
                <a:latin typeface="Arial" pitchFamily="34" charset="0"/>
                <a:cs typeface="Arial" pitchFamily="34" charset="0"/>
              </a:rPr>
              <a:t> </a:t>
            </a:r>
            <a:r>
              <a:rPr lang="en-US" sz="2400" dirty="0" err="1">
                <a:latin typeface="Arial" pitchFamily="34" charset="0"/>
                <a:cs typeface="Arial" pitchFamily="34" charset="0"/>
              </a:rPr>
              <a:t>utama</a:t>
            </a:r>
            <a:r>
              <a:rPr lang="en-US" sz="2400" dirty="0">
                <a:latin typeface="Arial" pitchFamily="34" charset="0"/>
                <a:cs typeface="Arial" pitchFamily="34" charset="0"/>
              </a:rPr>
              <a:t> </a:t>
            </a:r>
            <a:r>
              <a:rPr lang="en-US" sz="2400" dirty="0" err="1">
                <a:latin typeface="Arial" pitchFamily="34" charset="0"/>
                <a:cs typeface="Arial" pitchFamily="34" charset="0"/>
              </a:rPr>
              <a:t>adalah</a:t>
            </a:r>
            <a:r>
              <a:rPr lang="en-US" sz="2400" dirty="0">
                <a:latin typeface="Arial" pitchFamily="34" charset="0"/>
                <a:cs typeface="Arial" pitchFamily="34" charset="0"/>
              </a:rPr>
              <a:t> </a:t>
            </a:r>
            <a:r>
              <a:rPr lang="en-US" sz="2400" dirty="0" err="1">
                <a:latin typeface="Arial" pitchFamily="34" charset="0"/>
                <a:cs typeface="Arial" pitchFamily="34" charset="0"/>
              </a:rPr>
              <a:t>pengguna</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spesialis</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Kedua</a:t>
            </a:r>
            <a:r>
              <a:rPr lang="en-US" sz="2400" dirty="0">
                <a:latin typeface="Arial" pitchFamily="34" charset="0"/>
                <a:cs typeface="Arial" pitchFamily="34" charset="0"/>
              </a:rPr>
              <a:t> </a:t>
            </a:r>
            <a:r>
              <a:rPr lang="en-US" sz="2400" dirty="0" err="1">
                <a:latin typeface="Arial" pitchFamily="34" charset="0"/>
                <a:cs typeface="Arial" pitchFamily="34" charset="0"/>
              </a:rPr>
              <a:t>kelompok</a:t>
            </a:r>
            <a:r>
              <a:rPr lang="en-US" sz="2400" dirty="0">
                <a:latin typeface="Arial" pitchFamily="34" charset="0"/>
                <a:cs typeface="Arial" pitchFamily="34" charset="0"/>
              </a:rPr>
              <a:t> </a:t>
            </a:r>
            <a:r>
              <a:rPr lang="en-US" sz="2400" dirty="0" err="1">
                <a:latin typeface="Arial" pitchFamily="34" charset="0"/>
                <a:cs typeface="Arial" pitchFamily="34" charset="0"/>
              </a:rPr>
              <a:t>tersebut</a:t>
            </a:r>
            <a:r>
              <a:rPr lang="en-US" sz="2400" dirty="0">
                <a:latin typeface="Arial" pitchFamily="34" charset="0"/>
                <a:cs typeface="Arial" pitchFamily="34" charset="0"/>
              </a:rPr>
              <a:t> </a:t>
            </a:r>
            <a:r>
              <a:rPr lang="en-US" sz="2400" dirty="0" err="1">
                <a:latin typeface="Arial" pitchFamily="34" charset="0"/>
                <a:cs typeface="Arial" pitchFamily="34" charset="0"/>
              </a:rPr>
              <a:t>membentuk</a:t>
            </a:r>
            <a:r>
              <a:rPr lang="en-US" sz="2400" dirty="0">
                <a:latin typeface="Arial" pitchFamily="34" charset="0"/>
                <a:cs typeface="Arial" pitchFamily="34" charset="0"/>
              </a:rPr>
              <a:t> </a:t>
            </a:r>
            <a:r>
              <a:rPr lang="en-US" sz="2400" dirty="0" err="1">
                <a:latin typeface="Arial" pitchFamily="34" charset="0"/>
                <a:cs typeface="Arial" pitchFamily="34" charset="0"/>
              </a:rPr>
              <a:t>tim</a:t>
            </a:r>
            <a:r>
              <a:rPr lang="en-US" sz="2400" dirty="0">
                <a:latin typeface="Arial" pitchFamily="34" charset="0"/>
                <a:cs typeface="Arial" pitchFamily="34" charset="0"/>
              </a:rPr>
              <a:t> </a:t>
            </a:r>
            <a:r>
              <a:rPr lang="en-US" sz="2400" dirty="0" err="1">
                <a:latin typeface="Arial" pitchFamily="34" charset="0"/>
                <a:cs typeface="Arial" pitchFamily="34" charset="0"/>
              </a:rPr>
              <a:t>pengembangan</a:t>
            </a:r>
            <a:r>
              <a:rPr lang="en-US" sz="2400" dirty="0">
                <a:latin typeface="Arial" pitchFamily="34" charset="0"/>
                <a:cs typeface="Arial" pitchFamily="34" charset="0"/>
              </a:rPr>
              <a:t>. </a:t>
            </a:r>
          </a:p>
        </p:txBody>
      </p:sp>
    </p:spTree>
    <p:extLst>
      <p:ext uri="{BB962C8B-B14F-4D97-AF65-F5344CB8AC3E}">
        <p14:creationId xmlns:p14="http://schemas.microsoft.com/office/powerpoint/2010/main" val="16265803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sz="5400" dirty="0">
              <a:latin typeface="Arial" pitchFamily="34" charset="0"/>
              <a:cs typeface="Arial" pitchFamily="34" charset="0"/>
            </a:endParaRPr>
          </a:p>
          <a:p>
            <a:pPr algn="ctr">
              <a:buNone/>
            </a:pPr>
            <a:r>
              <a:rPr lang="en-US" sz="5400" dirty="0">
                <a:solidFill>
                  <a:srgbClr val="FFFF00"/>
                </a:solidFill>
                <a:latin typeface="Arial" pitchFamily="34" charset="0"/>
                <a:cs typeface="Arial" pitchFamily="34" charset="0"/>
              </a:rPr>
              <a:t>TERIMA KASIH</a:t>
            </a:r>
          </a:p>
        </p:txBody>
      </p:sp>
    </p:spTree>
    <p:extLst>
      <p:ext uri="{BB962C8B-B14F-4D97-AF65-F5344CB8AC3E}">
        <p14:creationId xmlns:p14="http://schemas.microsoft.com/office/powerpoint/2010/main" val="56220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6143644"/>
          </a:xfrm>
        </p:spPr>
        <p:txBody>
          <a:bodyPr>
            <a:normAutofit/>
          </a:bodyPr>
          <a:lstStyle/>
          <a:p>
            <a:pPr algn="ctr">
              <a:buNone/>
            </a:pPr>
            <a:r>
              <a:rPr lang="id-ID" dirty="0">
                <a:solidFill>
                  <a:srgbClr val="FFFF00"/>
                </a:solidFill>
              </a:rPr>
              <a:t>	</a:t>
            </a:r>
            <a:r>
              <a:rPr lang="id-ID" sz="2400" dirty="0">
                <a:solidFill>
                  <a:srgbClr val="FFFF00"/>
                </a:solidFill>
                <a:latin typeface="Arial" pitchFamily="34" charset="0"/>
                <a:cs typeface="Arial" pitchFamily="34" charset="0"/>
              </a:rPr>
              <a:t>Sistem informasi yang dikembangkan untuk mendukung tingkatan-tingkatan dan area-area organisasional.</a:t>
            </a:r>
          </a:p>
          <a:p>
            <a:pPr>
              <a:buNone/>
            </a:pPr>
            <a:endParaRPr lang="id-ID" sz="2400" dirty="0">
              <a:solidFill>
                <a:srgbClr val="FFFF00"/>
              </a:solidFill>
              <a:latin typeface="Arial" pitchFamily="34" charset="0"/>
              <a:cs typeface="Arial" pitchFamily="34" charset="0"/>
            </a:endParaRPr>
          </a:p>
          <a:p>
            <a:pPr>
              <a:buNone/>
            </a:pPr>
            <a:endParaRPr lang="id-ID" sz="2400" dirty="0">
              <a:solidFill>
                <a:srgbClr val="FFFF00"/>
              </a:solidFill>
              <a:latin typeface="Arial" pitchFamily="34" charset="0"/>
              <a:cs typeface="Arial" pitchFamily="34" charset="0"/>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buNone/>
            </a:pPr>
            <a:endParaRPr lang="id-ID" sz="2400" dirty="0">
              <a:solidFill>
                <a:srgbClr val="FFFF00"/>
              </a:solidFill>
              <a:latin typeface="+mj-lt"/>
            </a:endParaRPr>
          </a:p>
          <a:p>
            <a:pPr algn="ctr">
              <a:buNone/>
            </a:pPr>
            <a:endParaRPr lang="id-ID" sz="1900" dirty="0">
              <a:latin typeface="+mj-lt"/>
            </a:endParaRPr>
          </a:p>
          <a:p>
            <a:pPr algn="ctr">
              <a:buNone/>
            </a:pPr>
            <a:endParaRPr lang="id-ID" sz="1900" dirty="0">
              <a:latin typeface="+mj-lt"/>
            </a:endParaRPr>
          </a:p>
          <a:p>
            <a:pPr algn="ctr">
              <a:buNone/>
            </a:pPr>
            <a:endParaRPr lang="id-ID" sz="1900" dirty="0">
              <a:latin typeface="+mj-lt"/>
            </a:endParaRPr>
          </a:p>
          <a:p>
            <a:pPr algn="ctr">
              <a:buNone/>
            </a:pPr>
            <a:endParaRPr lang="id-ID" sz="1900" dirty="0">
              <a:latin typeface="+mj-lt"/>
            </a:endParaRPr>
          </a:p>
          <a:p>
            <a:pPr algn="ctr">
              <a:buNone/>
            </a:pPr>
            <a:endParaRPr lang="en-US" sz="1900">
              <a:latin typeface="+mj-lt"/>
            </a:endParaRPr>
          </a:p>
          <a:p>
            <a:pPr>
              <a:buNone/>
            </a:pPr>
            <a:endParaRPr lang="id-ID" sz="2400" dirty="0">
              <a:latin typeface="+mj-lt"/>
            </a:endParaRPr>
          </a:p>
        </p:txBody>
      </p:sp>
      <p:sp>
        <p:nvSpPr>
          <p:cNvPr id="4" name="Isosceles Triangle 3"/>
          <p:cNvSpPr/>
          <p:nvPr/>
        </p:nvSpPr>
        <p:spPr>
          <a:xfrm>
            <a:off x="106176" y="1643050"/>
            <a:ext cx="8858312" cy="4286280"/>
          </a:xfrm>
          <a:prstGeom prst="triangle">
            <a:avLst>
              <a:gd name="adj" fmla="val 50775"/>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bg1"/>
              </a:solidFill>
            </a:endParaRPr>
          </a:p>
        </p:txBody>
      </p:sp>
      <p:cxnSp>
        <p:nvCxnSpPr>
          <p:cNvPr id="6" name="Straight Connector 5"/>
          <p:cNvCxnSpPr>
            <a:stCxn id="4" idx="0"/>
          </p:cNvCxnSpPr>
          <p:nvPr/>
        </p:nvCxnSpPr>
        <p:spPr>
          <a:xfrm flipH="1">
            <a:off x="1892094" y="1643050"/>
            <a:ext cx="2711890" cy="4286280"/>
          </a:xfrm>
          <a:prstGeom prst="line">
            <a:avLst/>
          </a:prstGeom>
          <a:ln/>
        </p:spPr>
        <p:style>
          <a:lnRef idx="2">
            <a:schemeClr val="dk1"/>
          </a:lnRef>
          <a:fillRef idx="0">
            <a:schemeClr val="dk1"/>
          </a:fillRef>
          <a:effectRef idx="1">
            <a:schemeClr val="dk1"/>
          </a:effectRef>
          <a:fontRef idx="minor">
            <a:schemeClr val="tx1"/>
          </a:fontRef>
        </p:style>
      </p:cxnSp>
      <p:cxnSp>
        <p:nvCxnSpPr>
          <p:cNvPr id="8" name="Straight Connector 7"/>
          <p:cNvCxnSpPr>
            <a:stCxn id="4" idx="0"/>
          </p:cNvCxnSpPr>
          <p:nvPr/>
        </p:nvCxnSpPr>
        <p:spPr>
          <a:xfrm flipH="1">
            <a:off x="3606606" y="1643050"/>
            <a:ext cx="997378" cy="4286280"/>
          </a:xfrm>
          <a:prstGeom prst="line">
            <a:avLst/>
          </a:prstGeom>
          <a:ln/>
        </p:spPr>
        <p:style>
          <a:lnRef idx="2">
            <a:schemeClr val="dk1"/>
          </a:lnRef>
          <a:fillRef idx="0">
            <a:schemeClr val="dk1"/>
          </a:fillRef>
          <a:effectRef idx="1">
            <a:schemeClr val="dk1"/>
          </a:effectRef>
          <a:fontRef idx="minor">
            <a:schemeClr val="tx1"/>
          </a:fontRef>
        </p:style>
      </p:cxnSp>
      <p:cxnSp>
        <p:nvCxnSpPr>
          <p:cNvPr id="10" name="Straight Connector 9"/>
          <p:cNvCxnSpPr>
            <a:stCxn id="4" idx="0"/>
          </p:cNvCxnSpPr>
          <p:nvPr/>
        </p:nvCxnSpPr>
        <p:spPr>
          <a:xfrm>
            <a:off x="4603984" y="1643050"/>
            <a:ext cx="717134" cy="4286280"/>
          </a:xfrm>
          <a:prstGeom prst="line">
            <a:avLst/>
          </a:prstGeom>
          <a:ln/>
        </p:spPr>
        <p:style>
          <a:lnRef idx="2">
            <a:schemeClr val="dk1"/>
          </a:lnRef>
          <a:fillRef idx="0">
            <a:schemeClr val="dk1"/>
          </a:fillRef>
          <a:effectRef idx="1">
            <a:schemeClr val="dk1"/>
          </a:effectRef>
          <a:fontRef idx="minor">
            <a:schemeClr val="tx1"/>
          </a:fontRef>
        </p:style>
      </p:cxnSp>
      <p:cxnSp>
        <p:nvCxnSpPr>
          <p:cNvPr id="12" name="Straight Connector 11"/>
          <p:cNvCxnSpPr>
            <a:stCxn id="4" idx="0"/>
          </p:cNvCxnSpPr>
          <p:nvPr/>
        </p:nvCxnSpPr>
        <p:spPr>
          <a:xfrm>
            <a:off x="4603984" y="1643050"/>
            <a:ext cx="2645960" cy="4286280"/>
          </a:xfrm>
          <a:prstGeom prst="line">
            <a:avLst/>
          </a:prstGeom>
          <a:ln/>
        </p:spPr>
        <p:style>
          <a:lnRef idx="2">
            <a:schemeClr val="dk1"/>
          </a:lnRef>
          <a:fillRef idx="0">
            <a:schemeClr val="dk1"/>
          </a:fillRef>
          <a:effectRef idx="1">
            <a:schemeClr val="dk1"/>
          </a:effectRef>
          <a:fontRef idx="minor">
            <a:schemeClr val="tx1"/>
          </a:fontRef>
        </p:style>
      </p:cxnSp>
      <p:sp>
        <p:nvSpPr>
          <p:cNvPr id="23" name="TextBox 22"/>
          <p:cNvSpPr txBox="1"/>
          <p:nvPr/>
        </p:nvSpPr>
        <p:spPr>
          <a:xfrm>
            <a:off x="785786" y="5143512"/>
            <a:ext cx="1285884" cy="738664"/>
          </a:xfrm>
          <a:prstGeom prst="rect">
            <a:avLst/>
          </a:prstGeom>
          <a:noFill/>
        </p:spPr>
        <p:txBody>
          <a:bodyPr wrap="square" rtlCol="0">
            <a:spAutoFit/>
          </a:bodyPr>
          <a:lstStyle/>
          <a:p>
            <a:pPr algn="ctr"/>
            <a:r>
              <a:rPr lang="id-ID" sz="1400" dirty="0">
                <a:solidFill>
                  <a:schemeClr val="bg1"/>
                </a:solidFill>
                <a:latin typeface="Arial" pitchFamily="34" charset="0"/>
                <a:cs typeface="Arial" pitchFamily="34" charset="0"/>
              </a:rPr>
              <a:t>Sistem</a:t>
            </a:r>
          </a:p>
          <a:p>
            <a:pPr algn="ctr"/>
            <a:r>
              <a:rPr lang="id-ID" sz="1400" dirty="0">
                <a:solidFill>
                  <a:schemeClr val="bg1"/>
                </a:solidFill>
                <a:latin typeface="Arial" pitchFamily="34" charset="0"/>
                <a:cs typeface="Arial" pitchFamily="34" charset="0"/>
              </a:rPr>
              <a:t>Informasi</a:t>
            </a:r>
          </a:p>
          <a:p>
            <a:pPr algn="ctr"/>
            <a:r>
              <a:rPr lang="id-ID" sz="1400" dirty="0">
                <a:solidFill>
                  <a:schemeClr val="bg1"/>
                </a:solidFill>
                <a:latin typeface="Arial" pitchFamily="34" charset="0"/>
                <a:cs typeface="Arial" pitchFamily="34" charset="0"/>
              </a:rPr>
              <a:t>pemasaran</a:t>
            </a:r>
          </a:p>
        </p:txBody>
      </p:sp>
      <p:sp>
        <p:nvSpPr>
          <p:cNvPr id="24" name="TextBox 23"/>
          <p:cNvSpPr txBox="1"/>
          <p:nvPr/>
        </p:nvSpPr>
        <p:spPr>
          <a:xfrm>
            <a:off x="2428860" y="5143512"/>
            <a:ext cx="1000132" cy="738664"/>
          </a:xfrm>
          <a:prstGeom prst="rect">
            <a:avLst/>
          </a:prstGeom>
          <a:noFill/>
        </p:spPr>
        <p:txBody>
          <a:bodyPr wrap="square" rtlCol="0">
            <a:spAutoFit/>
          </a:bodyPr>
          <a:lstStyle/>
          <a:p>
            <a:pPr algn="ctr"/>
            <a:r>
              <a:rPr lang="id-ID" sz="1400" dirty="0">
                <a:solidFill>
                  <a:schemeClr val="bg1"/>
                </a:solidFill>
                <a:latin typeface="Arial" pitchFamily="34" charset="0"/>
                <a:cs typeface="Arial" pitchFamily="34" charset="0"/>
              </a:rPr>
              <a:t>Sistem</a:t>
            </a:r>
          </a:p>
          <a:p>
            <a:pPr algn="ctr"/>
            <a:r>
              <a:rPr lang="id-ID" sz="1400" dirty="0">
                <a:solidFill>
                  <a:schemeClr val="bg1"/>
                </a:solidFill>
                <a:latin typeface="Arial" pitchFamily="34" charset="0"/>
                <a:cs typeface="Arial" pitchFamily="34" charset="0"/>
              </a:rPr>
              <a:t>Informasi</a:t>
            </a:r>
          </a:p>
          <a:p>
            <a:pPr algn="ctr"/>
            <a:r>
              <a:rPr lang="id-ID" sz="1400" dirty="0">
                <a:solidFill>
                  <a:schemeClr val="bg1"/>
                </a:solidFill>
                <a:latin typeface="Arial" pitchFamily="34" charset="0"/>
                <a:cs typeface="Arial" pitchFamily="34" charset="0"/>
              </a:rPr>
              <a:t>produksi</a:t>
            </a:r>
          </a:p>
        </p:txBody>
      </p:sp>
      <p:sp>
        <p:nvSpPr>
          <p:cNvPr id="25" name="TextBox 24"/>
          <p:cNvSpPr txBox="1"/>
          <p:nvPr/>
        </p:nvSpPr>
        <p:spPr>
          <a:xfrm>
            <a:off x="3929058" y="5143512"/>
            <a:ext cx="1000132" cy="738664"/>
          </a:xfrm>
          <a:prstGeom prst="rect">
            <a:avLst/>
          </a:prstGeom>
          <a:noFill/>
        </p:spPr>
        <p:txBody>
          <a:bodyPr wrap="square" rtlCol="0">
            <a:spAutoFit/>
          </a:bodyPr>
          <a:lstStyle/>
          <a:p>
            <a:pPr algn="ctr"/>
            <a:r>
              <a:rPr lang="id-ID" sz="1400" dirty="0">
                <a:solidFill>
                  <a:schemeClr val="bg1"/>
                </a:solidFill>
                <a:latin typeface="Arial" pitchFamily="34" charset="0"/>
                <a:cs typeface="Arial" pitchFamily="34" charset="0"/>
              </a:rPr>
              <a:t>Sistem</a:t>
            </a:r>
          </a:p>
          <a:p>
            <a:pPr algn="ctr"/>
            <a:r>
              <a:rPr lang="id-ID" sz="1400" dirty="0">
                <a:solidFill>
                  <a:schemeClr val="bg1"/>
                </a:solidFill>
                <a:latin typeface="Arial" pitchFamily="34" charset="0"/>
                <a:cs typeface="Arial" pitchFamily="34" charset="0"/>
              </a:rPr>
              <a:t>Informasi</a:t>
            </a:r>
          </a:p>
          <a:p>
            <a:pPr algn="ctr"/>
            <a:r>
              <a:rPr lang="id-ID" sz="1400" dirty="0">
                <a:solidFill>
                  <a:schemeClr val="bg1"/>
                </a:solidFill>
                <a:latin typeface="Arial" pitchFamily="34" charset="0"/>
                <a:cs typeface="Arial" pitchFamily="34" charset="0"/>
              </a:rPr>
              <a:t>keuangan</a:t>
            </a:r>
          </a:p>
        </p:txBody>
      </p:sp>
      <p:sp>
        <p:nvSpPr>
          <p:cNvPr id="26" name="TextBox 25"/>
          <p:cNvSpPr txBox="1"/>
          <p:nvPr/>
        </p:nvSpPr>
        <p:spPr>
          <a:xfrm>
            <a:off x="5364088" y="4941168"/>
            <a:ext cx="1357322" cy="954107"/>
          </a:xfrm>
          <a:prstGeom prst="rect">
            <a:avLst/>
          </a:prstGeom>
          <a:noFill/>
        </p:spPr>
        <p:txBody>
          <a:bodyPr wrap="square" rtlCol="0">
            <a:spAutoFit/>
          </a:bodyPr>
          <a:lstStyle/>
          <a:p>
            <a:pPr algn="ctr"/>
            <a:r>
              <a:rPr lang="id-ID" sz="1400" dirty="0">
                <a:solidFill>
                  <a:schemeClr val="bg1"/>
                </a:solidFill>
                <a:latin typeface="Arial" pitchFamily="34" charset="0"/>
                <a:cs typeface="Arial" pitchFamily="34" charset="0"/>
              </a:rPr>
              <a:t>Sistem</a:t>
            </a:r>
          </a:p>
          <a:p>
            <a:pPr algn="ctr"/>
            <a:r>
              <a:rPr lang="id-ID" sz="1400" dirty="0">
                <a:solidFill>
                  <a:schemeClr val="bg1"/>
                </a:solidFill>
                <a:latin typeface="Arial" pitchFamily="34" charset="0"/>
                <a:cs typeface="Arial" pitchFamily="34" charset="0"/>
              </a:rPr>
              <a:t>informasi</a:t>
            </a:r>
          </a:p>
          <a:p>
            <a:pPr algn="ctr"/>
            <a:r>
              <a:rPr lang="id-ID" sz="1400" dirty="0">
                <a:solidFill>
                  <a:schemeClr val="bg1"/>
                </a:solidFill>
                <a:latin typeface="Arial" pitchFamily="34" charset="0"/>
                <a:cs typeface="Arial" pitchFamily="34" charset="0"/>
              </a:rPr>
              <a:t>sumber daya manusia</a:t>
            </a:r>
          </a:p>
        </p:txBody>
      </p:sp>
      <p:sp>
        <p:nvSpPr>
          <p:cNvPr id="27" name="TextBox 26"/>
          <p:cNvSpPr txBox="1"/>
          <p:nvPr/>
        </p:nvSpPr>
        <p:spPr>
          <a:xfrm>
            <a:off x="7020272" y="4929198"/>
            <a:ext cx="1285884" cy="954107"/>
          </a:xfrm>
          <a:prstGeom prst="rect">
            <a:avLst/>
          </a:prstGeom>
          <a:noFill/>
        </p:spPr>
        <p:txBody>
          <a:bodyPr wrap="square" rtlCol="0">
            <a:spAutoFit/>
          </a:bodyPr>
          <a:lstStyle/>
          <a:p>
            <a:pPr algn="ctr"/>
            <a:r>
              <a:rPr lang="id-ID" sz="1400" dirty="0">
                <a:solidFill>
                  <a:schemeClr val="bg1"/>
                </a:solidFill>
                <a:latin typeface="Arial" pitchFamily="34" charset="0"/>
                <a:cs typeface="Arial" pitchFamily="34" charset="0"/>
              </a:rPr>
              <a:t>Sistem</a:t>
            </a:r>
          </a:p>
          <a:p>
            <a:pPr algn="ctr"/>
            <a:r>
              <a:rPr lang="id-ID" sz="1400" dirty="0">
                <a:solidFill>
                  <a:schemeClr val="bg1"/>
                </a:solidFill>
                <a:latin typeface="Arial" pitchFamily="34" charset="0"/>
                <a:cs typeface="Arial" pitchFamily="34" charset="0"/>
              </a:rPr>
              <a:t>informasi</a:t>
            </a:r>
          </a:p>
          <a:p>
            <a:pPr algn="ctr"/>
            <a:r>
              <a:rPr lang="id-ID" sz="1400" dirty="0">
                <a:solidFill>
                  <a:schemeClr val="bg1"/>
                </a:solidFill>
                <a:latin typeface="Arial" pitchFamily="34" charset="0"/>
                <a:cs typeface="Arial" pitchFamily="34" charset="0"/>
              </a:rPr>
              <a:t>sumber daya</a:t>
            </a:r>
          </a:p>
          <a:p>
            <a:pPr algn="ctr"/>
            <a:r>
              <a:rPr lang="id-ID" sz="1400" dirty="0">
                <a:solidFill>
                  <a:schemeClr val="bg1"/>
                </a:solidFill>
                <a:latin typeface="Arial" pitchFamily="34" charset="0"/>
                <a:cs typeface="Arial" pitchFamily="34" charset="0"/>
              </a:rPr>
              <a:t>informasi</a:t>
            </a:r>
          </a:p>
        </p:txBody>
      </p:sp>
      <p:sp>
        <p:nvSpPr>
          <p:cNvPr id="28" name="TextBox 27"/>
          <p:cNvSpPr txBox="1"/>
          <p:nvPr/>
        </p:nvSpPr>
        <p:spPr>
          <a:xfrm>
            <a:off x="3995936" y="2217638"/>
            <a:ext cx="1214446" cy="923330"/>
          </a:xfrm>
          <a:prstGeom prst="rect">
            <a:avLst/>
          </a:prstGeom>
          <a:noFill/>
        </p:spPr>
        <p:txBody>
          <a:bodyPr wrap="square" rtlCol="0">
            <a:spAutoFit/>
          </a:bodyPr>
          <a:lstStyle/>
          <a:p>
            <a:pPr algn="ctr"/>
            <a:r>
              <a:rPr lang="id-ID" dirty="0">
                <a:solidFill>
                  <a:schemeClr val="bg1"/>
                </a:solidFill>
                <a:latin typeface="Arial" pitchFamily="34" charset="0"/>
                <a:cs typeface="Arial" pitchFamily="34" charset="0"/>
              </a:rPr>
              <a:t>Sistem</a:t>
            </a:r>
          </a:p>
          <a:p>
            <a:pPr algn="ctr"/>
            <a:r>
              <a:rPr lang="id-ID" dirty="0">
                <a:solidFill>
                  <a:schemeClr val="bg1"/>
                </a:solidFill>
                <a:latin typeface="Arial" pitchFamily="34" charset="0"/>
                <a:cs typeface="Arial" pitchFamily="34" charset="0"/>
              </a:rPr>
              <a:t>informasi</a:t>
            </a:r>
          </a:p>
          <a:p>
            <a:pPr algn="ctr"/>
            <a:r>
              <a:rPr lang="id-ID" dirty="0">
                <a:solidFill>
                  <a:schemeClr val="bg1"/>
                </a:solidFill>
                <a:latin typeface="Arial" pitchFamily="34" charset="0"/>
                <a:cs typeface="Arial" pitchFamily="34" charset="0"/>
              </a:rPr>
              <a:t>eksekutif</a:t>
            </a:r>
          </a:p>
        </p:txBody>
      </p:sp>
      <p:sp>
        <p:nvSpPr>
          <p:cNvPr id="32" name="Up Arrow 31"/>
          <p:cNvSpPr/>
          <p:nvPr/>
        </p:nvSpPr>
        <p:spPr>
          <a:xfrm rot="2495713">
            <a:off x="2568271" y="3394949"/>
            <a:ext cx="413561" cy="792293"/>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33" name="Up Arrow 32"/>
          <p:cNvSpPr/>
          <p:nvPr/>
        </p:nvSpPr>
        <p:spPr>
          <a:xfrm rot="1521545">
            <a:off x="3364419" y="3693704"/>
            <a:ext cx="413561" cy="792293"/>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34" name="Up Arrow 33"/>
          <p:cNvSpPr/>
          <p:nvPr/>
        </p:nvSpPr>
        <p:spPr>
          <a:xfrm rot="381927">
            <a:off x="4254606" y="3984375"/>
            <a:ext cx="413561" cy="792293"/>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35" name="Up Arrow 34"/>
          <p:cNvSpPr/>
          <p:nvPr/>
        </p:nvSpPr>
        <p:spPr>
          <a:xfrm rot="20657053">
            <a:off x="5247637" y="3819642"/>
            <a:ext cx="413561" cy="792293"/>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36" name="Up Arrow 35"/>
          <p:cNvSpPr/>
          <p:nvPr/>
        </p:nvSpPr>
        <p:spPr>
          <a:xfrm rot="19509954">
            <a:off x="6129379" y="3476128"/>
            <a:ext cx="413561" cy="792293"/>
          </a:xfrm>
          <a:prstGeom prst="up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d-ID"/>
          </a:p>
        </p:txBody>
      </p:sp>
      <p:sp>
        <p:nvSpPr>
          <p:cNvPr id="39" name="Right Arrow 38"/>
          <p:cNvSpPr/>
          <p:nvPr/>
        </p:nvSpPr>
        <p:spPr>
          <a:xfrm>
            <a:off x="285720" y="1643050"/>
            <a:ext cx="3857652"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0" name="Left Arrow 39"/>
          <p:cNvSpPr/>
          <p:nvPr/>
        </p:nvSpPr>
        <p:spPr>
          <a:xfrm>
            <a:off x="5072066" y="1643050"/>
            <a:ext cx="3786246" cy="35719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1" name="Up Arrow 40"/>
          <p:cNvSpPr/>
          <p:nvPr/>
        </p:nvSpPr>
        <p:spPr>
          <a:xfrm>
            <a:off x="2600756" y="6000768"/>
            <a:ext cx="357190" cy="50006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2" name="Up Arrow 41"/>
          <p:cNvSpPr/>
          <p:nvPr/>
        </p:nvSpPr>
        <p:spPr>
          <a:xfrm>
            <a:off x="4282791" y="5976101"/>
            <a:ext cx="357190" cy="50006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3" name="Up Arrow 42"/>
          <p:cNvSpPr/>
          <p:nvPr/>
        </p:nvSpPr>
        <p:spPr>
          <a:xfrm>
            <a:off x="6111141" y="6000768"/>
            <a:ext cx="357190" cy="50006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9" name="TextBox 28"/>
          <p:cNvSpPr txBox="1"/>
          <p:nvPr/>
        </p:nvSpPr>
        <p:spPr>
          <a:xfrm>
            <a:off x="106176" y="116632"/>
            <a:ext cx="8858312" cy="584775"/>
          </a:xfrm>
          <a:prstGeom prst="rect">
            <a:avLst/>
          </a:prstGeom>
          <a:noFill/>
        </p:spPr>
        <p:txBody>
          <a:bodyPr wrap="square" rtlCol="0">
            <a:spAutoFit/>
          </a:bodyPr>
          <a:lstStyle/>
          <a:p>
            <a:pPr algn="ctr"/>
            <a:r>
              <a:rPr lang="id-ID" sz="3200" dirty="0">
                <a:solidFill>
                  <a:srgbClr val="FFFF00"/>
                </a:solidFill>
                <a:latin typeface="Arial" pitchFamily="34" charset="0"/>
                <a:cs typeface="Arial" pitchFamily="34" charset="0"/>
              </a:rPr>
              <a:t>Organisasi Layanan Informasi</a:t>
            </a:r>
            <a:endParaRPr lang="en-US" sz="3200" dirty="0">
              <a:solidFill>
                <a:srgbClr val="FFFF00"/>
              </a:solidFill>
              <a:latin typeface="Arial" pitchFamily="34" charset="0"/>
              <a:cs typeface="Arial" pitchFamily="34" charset="0"/>
            </a:endParaRPr>
          </a:p>
        </p:txBody>
      </p:sp>
      <p:sp>
        <p:nvSpPr>
          <p:cNvPr id="30" name="TextBox 29"/>
          <p:cNvSpPr txBox="1"/>
          <p:nvPr/>
        </p:nvSpPr>
        <p:spPr>
          <a:xfrm>
            <a:off x="3112241" y="6550223"/>
            <a:ext cx="2698289" cy="307777"/>
          </a:xfrm>
          <a:prstGeom prst="rect">
            <a:avLst/>
          </a:prstGeom>
          <a:noFill/>
        </p:spPr>
        <p:txBody>
          <a:bodyPr wrap="square" rtlCol="0">
            <a:spAutoFit/>
          </a:bodyPr>
          <a:lstStyle/>
          <a:p>
            <a:pPr algn="ctr"/>
            <a:r>
              <a:rPr lang="en-US" sz="1400">
                <a:solidFill>
                  <a:schemeClr val="bg1"/>
                </a:solidFill>
                <a:latin typeface="Arial" pitchFamily="34" charset="0"/>
                <a:cs typeface="Arial" pitchFamily="34" charset="0"/>
              </a:rPr>
              <a:t>Informasi Dan data Lingkungan</a:t>
            </a:r>
            <a:endParaRPr lang="id-ID" sz="1400" dirty="0">
              <a:solidFill>
                <a:schemeClr val="bg1"/>
              </a:solidFill>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4032448" cy="5760640"/>
          </a:xfrm>
        </p:spPr>
        <p:txBody>
          <a:bodyPr>
            <a:noAutofit/>
          </a:bodyPr>
          <a:lstStyle/>
          <a:p>
            <a:pPr marL="92075" indent="-23813" algn="just">
              <a:lnSpc>
                <a:spcPct val="150000"/>
              </a:lnSpc>
              <a:buNone/>
            </a:pPr>
            <a:r>
              <a:rPr lang="id-ID" sz="1800">
                <a:latin typeface="+mj-lt"/>
              </a:rPr>
              <a:t>	</a:t>
            </a:r>
            <a:r>
              <a:rPr lang="id-ID" sz="1800">
                <a:solidFill>
                  <a:srgbClr val="FFFF00"/>
                </a:solidFill>
                <a:latin typeface="Arial" pitchFamily="34" charset="0"/>
                <a:cs typeface="Arial" pitchFamily="34" charset="0"/>
              </a:rPr>
              <a:t>Sumber  Daya Informasi </a:t>
            </a:r>
            <a:endParaRPr lang="en-US" sz="1800">
              <a:solidFill>
                <a:srgbClr val="FFFF00"/>
              </a:solidFill>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P</a:t>
            </a:r>
            <a:r>
              <a:rPr lang="id-ID" sz="1800">
                <a:latin typeface="Arial" pitchFamily="34" charset="0"/>
                <a:cs typeface="Arial" pitchFamily="34" charset="0"/>
              </a:rPr>
              <a:t>eranti </a:t>
            </a:r>
            <a:r>
              <a:rPr lang="id-ID" sz="1800" dirty="0">
                <a:latin typeface="Arial" pitchFamily="34" charset="0"/>
                <a:cs typeface="Arial" pitchFamily="34" charset="0"/>
              </a:rPr>
              <a:t>keras komputer</a:t>
            </a:r>
            <a:r>
              <a:rPr lang="id-ID" sz="1800">
                <a:latin typeface="Arial" pitchFamily="34" charset="0"/>
                <a:cs typeface="Arial" pitchFamily="34" charset="0"/>
              </a:rPr>
              <a:t>, </a:t>
            </a:r>
            <a:endParaRPr lang="en-US" sz="1800">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P</a:t>
            </a:r>
            <a:r>
              <a:rPr lang="id-ID" sz="1800">
                <a:latin typeface="Arial" pitchFamily="34" charset="0"/>
                <a:cs typeface="Arial" pitchFamily="34" charset="0"/>
              </a:rPr>
              <a:t>eranti </a:t>
            </a:r>
            <a:r>
              <a:rPr lang="id-ID" sz="1800" dirty="0">
                <a:latin typeface="Arial" pitchFamily="34" charset="0"/>
                <a:cs typeface="Arial" pitchFamily="34" charset="0"/>
              </a:rPr>
              <a:t>lunak komputer</a:t>
            </a:r>
            <a:r>
              <a:rPr lang="id-ID" sz="1800">
                <a:latin typeface="Arial" pitchFamily="34" charset="0"/>
                <a:cs typeface="Arial" pitchFamily="34" charset="0"/>
              </a:rPr>
              <a:t>, </a:t>
            </a:r>
            <a:endParaRPr lang="en-US" sz="1800">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S</a:t>
            </a:r>
            <a:r>
              <a:rPr lang="id-ID" sz="1800">
                <a:latin typeface="Arial" pitchFamily="34" charset="0"/>
                <a:cs typeface="Arial" pitchFamily="34" charset="0"/>
              </a:rPr>
              <a:t>pesialis </a:t>
            </a:r>
            <a:r>
              <a:rPr lang="id-ID" sz="1800" dirty="0">
                <a:latin typeface="Arial" pitchFamily="34" charset="0"/>
                <a:cs typeface="Arial" pitchFamily="34" charset="0"/>
              </a:rPr>
              <a:t>informasi</a:t>
            </a:r>
            <a:r>
              <a:rPr lang="id-ID" sz="1800">
                <a:latin typeface="Arial" pitchFamily="34" charset="0"/>
                <a:cs typeface="Arial" pitchFamily="34" charset="0"/>
              </a:rPr>
              <a:t>, </a:t>
            </a:r>
            <a:endParaRPr lang="en-US" sz="1800">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P</a:t>
            </a:r>
            <a:r>
              <a:rPr lang="id-ID" sz="1800">
                <a:latin typeface="Arial" pitchFamily="34" charset="0"/>
                <a:cs typeface="Arial" pitchFamily="34" charset="0"/>
              </a:rPr>
              <a:t>engguna, </a:t>
            </a:r>
            <a:endParaRPr lang="en-US" sz="1800">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F</a:t>
            </a:r>
            <a:r>
              <a:rPr lang="id-ID" sz="1800">
                <a:latin typeface="Arial" pitchFamily="34" charset="0"/>
                <a:cs typeface="Arial" pitchFamily="34" charset="0"/>
              </a:rPr>
              <a:t>asilitas, </a:t>
            </a:r>
            <a:endParaRPr lang="en-US" sz="1800">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B</a:t>
            </a:r>
            <a:r>
              <a:rPr lang="id-ID" sz="1800">
                <a:latin typeface="Arial" pitchFamily="34" charset="0"/>
                <a:cs typeface="Arial" pitchFamily="34" charset="0"/>
              </a:rPr>
              <a:t>asis </a:t>
            </a:r>
            <a:r>
              <a:rPr lang="id-ID" sz="1800" dirty="0">
                <a:latin typeface="Arial" pitchFamily="34" charset="0"/>
                <a:cs typeface="Arial" pitchFamily="34" charset="0"/>
              </a:rPr>
              <a:t>data </a:t>
            </a:r>
            <a:r>
              <a:rPr lang="id-ID" sz="1800">
                <a:latin typeface="Arial" pitchFamily="34" charset="0"/>
                <a:cs typeface="Arial" pitchFamily="34" charset="0"/>
              </a:rPr>
              <a:t>dan </a:t>
            </a:r>
            <a:endParaRPr lang="en-US" sz="1800">
              <a:latin typeface="Arial" pitchFamily="34" charset="0"/>
              <a:cs typeface="Arial" pitchFamily="34" charset="0"/>
            </a:endParaRPr>
          </a:p>
          <a:p>
            <a:pPr algn="just">
              <a:lnSpc>
                <a:spcPct val="150000"/>
              </a:lnSpc>
              <a:buAutoNum type="arabicPeriod"/>
            </a:pPr>
            <a:r>
              <a:rPr lang="en-US" sz="1800">
                <a:latin typeface="Arial" pitchFamily="34" charset="0"/>
                <a:cs typeface="Arial" pitchFamily="34" charset="0"/>
              </a:rPr>
              <a:t>I</a:t>
            </a:r>
            <a:r>
              <a:rPr lang="id-ID" sz="1800">
                <a:latin typeface="Arial" pitchFamily="34" charset="0"/>
                <a:cs typeface="Arial" pitchFamily="34" charset="0"/>
              </a:rPr>
              <a:t>nformasi.</a:t>
            </a:r>
            <a:endParaRPr lang="en-US" sz="1800">
              <a:latin typeface="Arial" pitchFamily="34" charset="0"/>
              <a:cs typeface="Arial" pitchFamily="34" charset="0"/>
            </a:endParaRPr>
          </a:p>
          <a:p>
            <a:pPr marL="92075" indent="-23813" algn="just">
              <a:lnSpc>
                <a:spcPct val="150000"/>
              </a:lnSpc>
              <a:buNone/>
            </a:pPr>
            <a:r>
              <a:rPr lang="id-ID" sz="1800">
                <a:latin typeface="Arial" pitchFamily="34" charset="0"/>
                <a:cs typeface="Arial" pitchFamily="34" charset="0"/>
              </a:rPr>
              <a:t>	Sumber </a:t>
            </a:r>
            <a:r>
              <a:rPr lang="id-ID" sz="1800" dirty="0">
                <a:latin typeface="Arial" pitchFamily="34" charset="0"/>
                <a:cs typeface="Arial" pitchFamily="34" charset="0"/>
              </a:rPr>
              <a:t>daya informasi yang terdapat di area-area pengguna adalah tanggung jawab dari para manajer area pengguna.</a:t>
            </a:r>
          </a:p>
        </p:txBody>
      </p:sp>
      <p:sp>
        <p:nvSpPr>
          <p:cNvPr id="4" name="Content Placeholder 2"/>
          <p:cNvSpPr txBox="1">
            <a:spLocks/>
          </p:cNvSpPr>
          <p:nvPr/>
        </p:nvSpPr>
        <p:spPr>
          <a:xfrm>
            <a:off x="4550418" y="764704"/>
            <a:ext cx="4343740" cy="3384376"/>
          </a:xfrm>
          <a:prstGeom prst="rect">
            <a:avLst/>
          </a:prstGeom>
        </p:spPr>
        <p:txBody>
          <a:bodyPr vert="horz">
            <a:no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0" indent="11113" algn="just">
              <a:buFont typeface="Wingdings"/>
              <a:buNone/>
            </a:pPr>
            <a:r>
              <a:rPr lang="id-ID" sz="1800">
                <a:solidFill>
                  <a:srgbClr val="FFFF00"/>
                </a:solidFill>
                <a:latin typeface="Arial" pitchFamily="34" charset="0"/>
                <a:cs typeface="Arial" pitchFamily="34" charset="0"/>
              </a:rPr>
              <a:t>Spesialis informasi meliputi </a:t>
            </a:r>
            <a:r>
              <a:rPr lang="id-ID" sz="1800">
                <a:latin typeface="Arial" pitchFamily="34" charset="0"/>
                <a:cs typeface="Arial" pitchFamily="34" charset="0"/>
              </a:rPr>
              <a:t>:</a:t>
            </a:r>
          </a:p>
          <a:p>
            <a:pPr marL="266700" lvl="1" indent="-266700" algn="just">
              <a:lnSpc>
                <a:spcPct val="150000"/>
              </a:lnSpc>
              <a:buFont typeface="Wingdings"/>
              <a:buAutoNum type="arabicPeriod"/>
            </a:pPr>
            <a:r>
              <a:rPr lang="id-ID" sz="1800">
                <a:latin typeface="Arial" pitchFamily="34" charset="0"/>
                <a:cs typeface="Arial" pitchFamily="34" charset="0"/>
              </a:rPr>
              <a:t>Analisis sistem</a:t>
            </a:r>
            <a:r>
              <a:rPr lang="en-US" sz="1800">
                <a:latin typeface="Arial" pitchFamily="34" charset="0"/>
                <a:cs typeface="Arial" pitchFamily="34" charset="0"/>
              </a:rPr>
              <a:t>, </a:t>
            </a:r>
          </a:p>
          <a:p>
            <a:pPr marL="266700" lvl="1" indent="-266700" algn="just">
              <a:lnSpc>
                <a:spcPct val="150000"/>
              </a:lnSpc>
              <a:buFont typeface="Wingdings"/>
              <a:buAutoNum type="arabicPeriod"/>
            </a:pPr>
            <a:r>
              <a:rPr lang="id-ID" sz="1800">
                <a:latin typeface="Arial" pitchFamily="34" charset="0"/>
                <a:cs typeface="Arial" pitchFamily="34" charset="0"/>
              </a:rPr>
              <a:t>Administrator basis data</a:t>
            </a:r>
            <a:r>
              <a:rPr lang="en-US" sz="1800">
                <a:latin typeface="Arial" pitchFamily="34" charset="0"/>
                <a:cs typeface="Arial" pitchFamily="34" charset="0"/>
              </a:rPr>
              <a:t>, </a:t>
            </a:r>
          </a:p>
          <a:p>
            <a:pPr marL="266700" lvl="1" indent="-266700" algn="just">
              <a:lnSpc>
                <a:spcPct val="150000"/>
              </a:lnSpc>
              <a:buFont typeface="Wingdings"/>
              <a:buAutoNum type="arabicPeriod"/>
            </a:pPr>
            <a:r>
              <a:rPr lang="id-ID" sz="1800">
                <a:latin typeface="Arial" pitchFamily="34" charset="0"/>
                <a:cs typeface="Arial" pitchFamily="34" charset="0"/>
              </a:rPr>
              <a:t>Webmaster</a:t>
            </a:r>
            <a:r>
              <a:rPr lang="en-US" sz="1800">
                <a:latin typeface="Arial" pitchFamily="34" charset="0"/>
                <a:cs typeface="Arial" pitchFamily="34" charset="0"/>
              </a:rPr>
              <a:t>, </a:t>
            </a:r>
          </a:p>
          <a:p>
            <a:pPr marL="266700" lvl="1" indent="-266700" algn="just">
              <a:lnSpc>
                <a:spcPct val="150000"/>
              </a:lnSpc>
              <a:buFont typeface="Wingdings"/>
              <a:buAutoNum type="arabicPeriod"/>
            </a:pPr>
            <a:r>
              <a:rPr lang="id-ID" sz="1800">
                <a:latin typeface="Arial" pitchFamily="34" charset="0"/>
                <a:cs typeface="Arial" pitchFamily="34" charset="0"/>
              </a:rPr>
              <a:t>Spesialis jaringan</a:t>
            </a:r>
            <a:r>
              <a:rPr lang="en-US" sz="1800">
                <a:latin typeface="Arial" pitchFamily="34" charset="0"/>
                <a:cs typeface="Arial" pitchFamily="34" charset="0"/>
              </a:rPr>
              <a:t>, </a:t>
            </a:r>
          </a:p>
          <a:p>
            <a:pPr marL="266700" lvl="1" indent="-266700" algn="just">
              <a:lnSpc>
                <a:spcPct val="150000"/>
              </a:lnSpc>
              <a:buFont typeface="Wingdings"/>
              <a:buAutoNum type="arabicPeriod"/>
            </a:pPr>
            <a:r>
              <a:rPr lang="id-ID" sz="1800">
                <a:latin typeface="Arial" pitchFamily="34" charset="0"/>
                <a:cs typeface="Arial" pitchFamily="34" charset="0"/>
              </a:rPr>
              <a:t>Programer</a:t>
            </a:r>
            <a:r>
              <a:rPr lang="en-US" sz="1800">
                <a:latin typeface="Arial" pitchFamily="34" charset="0"/>
                <a:cs typeface="Arial" pitchFamily="34" charset="0"/>
              </a:rPr>
              <a:t>, </a:t>
            </a:r>
            <a:endParaRPr lang="id-ID" sz="1800">
              <a:latin typeface="Arial" pitchFamily="34" charset="0"/>
              <a:cs typeface="Arial" pitchFamily="34" charset="0"/>
            </a:endParaRPr>
          </a:p>
          <a:p>
            <a:pPr marL="266700" lvl="1" indent="-266700" algn="just">
              <a:lnSpc>
                <a:spcPct val="150000"/>
              </a:lnSpc>
              <a:buFont typeface="Wingdings"/>
              <a:buAutoNum type="arabicPeriod"/>
            </a:pPr>
            <a:r>
              <a:rPr lang="id-ID" sz="1800">
                <a:latin typeface="Arial" pitchFamily="34" charset="0"/>
                <a:cs typeface="Arial" pitchFamily="34" charset="0"/>
              </a:rPr>
              <a:t>Operator</a:t>
            </a:r>
            <a:r>
              <a:rPr lang="en-US" sz="1800">
                <a:latin typeface="Arial" pitchFamily="34" charset="0"/>
                <a:cs typeface="Arial" pitchFamily="34" charset="0"/>
              </a:rPr>
              <a:t>, </a:t>
            </a:r>
            <a:endParaRPr lang="id-ID" sz="180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95536" y="288032"/>
            <a:ext cx="8136904" cy="5229200"/>
          </a:xfrm>
        </p:spPr>
        <p:txBody>
          <a:bodyPr>
            <a:normAutofit/>
          </a:bodyPr>
          <a:lstStyle/>
          <a:p>
            <a:pPr algn="l">
              <a:lnSpc>
                <a:spcPct val="150000"/>
              </a:lnSpc>
            </a:pPr>
            <a:r>
              <a:rPr lang="id-ID" sz="2000" dirty="0">
                <a:solidFill>
                  <a:srgbClr val="FFFF00"/>
                </a:solidFill>
                <a:latin typeface="Arial" pitchFamily="34" charset="0"/>
                <a:cs typeface="Arial" pitchFamily="34" charset="0"/>
              </a:rPr>
              <a:t>Analisis Sistem</a:t>
            </a:r>
            <a:br>
              <a:rPr lang="id-ID" sz="2000">
                <a:solidFill>
                  <a:srgbClr val="FFFF00"/>
                </a:solidFill>
                <a:latin typeface="Arial" pitchFamily="34" charset="0"/>
                <a:cs typeface="Arial" pitchFamily="34" charset="0"/>
              </a:rPr>
            </a:br>
            <a:r>
              <a:rPr lang="id-ID" sz="2000">
                <a:latin typeface="Arial" pitchFamily="34" charset="0"/>
                <a:cs typeface="Arial" pitchFamily="34" charset="0"/>
              </a:rPr>
              <a:t>Analisis </a:t>
            </a:r>
            <a:r>
              <a:rPr lang="id-ID" sz="2000" dirty="0">
                <a:latin typeface="Arial" pitchFamily="34" charset="0"/>
                <a:cs typeface="Arial" pitchFamily="34" charset="0"/>
              </a:rPr>
              <a:t>sistem adalah orang yang ahli dalam mendefinisikan masalah dan dalam membuat dokumentasi tertulis mengenai bagaimana komputer akan membantu menyelesaikan masalah-masalah tersebut.</a:t>
            </a:r>
            <a:br>
              <a:rPr lang="id-ID" sz="2000" dirty="0">
                <a:latin typeface="Arial" pitchFamily="34" charset="0"/>
                <a:cs typeface="Arial" pitchFamily="34" charset="0"/>
              </a:rPr>
            </a:br>
            <a:br>
              <a:rPr lang="id-ID" sz="2000" dirty="0">
                <a:latin typeface="Arial" pitchFamily="34" charset="0"/>
                <a:cs typeface="Arial" pitchFamily="34" charset="0"/>
              </a:rPr>
            </a:br>
            <a:r>
              <a:rPr lang="id-ID" sz="2000" dirty="0">
                <a:solidFill>
                  <a:srgbClr val="FFFF00"/>
                </a:solidFill>
                <a:latin typeface="Arial" pitchFamily="34" charset="0"/>
                <a:cs typeface="Arial" pitchFamily="34" charset="0"/>
              </a:rPr>
              <a:t>Administrator Basis Data</a:t>
            </a:r>
            <a:br>
              <a:rPr lang="id-ID" sz="2000">
                <a:solidFill>
                  <a:srgbClr val="FFFF00"/>
                </a:solidFill>
                <a:latin typeface="Arial" pitchFamily="34" charset="0"/>
                <a:cs typeface="Arial" pitchFamily="34" charset="0"/>
              </a:rPr>
            </a:br>
            <a:r>
              <a:rPr lang="en-US" sz="2000" dirty="0">
                <a:latin typeface="Arial" pitchFamily="34" charset="0"/>
                <a:cs typeface="Arial" pitchFamily="34" charset="0"/>
              </a:rPr>
              <a:t>T</a:t>
            </a:r>
            <a:r>
              <a:rPr lang="id-ID" sz="2000">
                <a:latin typeface="Arial" pitchFamily="34" charset="0"/>
                <a:cs typeface="Arial" pitchFamily="34" charset="0"/>
              </a:rPr>
              <a:t>ugas DBA </a:t>
            </a:r>
            <a:r>
              <a:rPr lang="en-US" sz="2000">
                <a:latin typeface="Arial" pitchFamily="34" charset="0"/>
                <a:cs typeface="Arial" pitchFamily="34" charset="0"/>
              </a:rPr>
              <a:t> </a:t>
            </a:r>
            <a:r>
              <a:rPr lang="id-ID" sz="2000">
                <a:latin typeface="Arial" pitchFamily="34" charset="0"/>
                <a:cs typeface="Arial" pitchFamily="34" charset="0"/>
              </a:rPr>
              <a:t>dalam </a:t>
            </a:r>
            <a:r>
              <a:rPr lang="id-ID" sz="2000" dirty="0">
                <a:latin typeface="Arial" pitchFamily="34" charset="0"/>
                <a:cs typeface="Arial" pitchFamily="34" charset="0"/>
              </a:rPr>
              <a:t>empat area utama yaitu:</a:t>
            </a:r>
            <a:br>
              <a:rPr lang="id-ID" sz="2000" dirty="0">
                <a:latin typeface="Arial" pitchFamily="34" charset="0"/>
                <a:cs typeface="Arial" pitchFamily="34" charset="0"/>
              </a:rPr>
            </a:br>
            <a:r>
              <a:rPr lang="id-ID" sz="2000" dirty="0">
                <a:latin typeface="Arial" pitchFamily="34" charset="0"/>
                <a:cs typeface="Arial" pitchFamily="34" charset="0"/>
              </a:rPr>
              <a:t>1. perencanaan</a:t>
            </a:r>
            <a:br>
              <a:rPr lang="id-ID" sz="2000" dirty="0">
                <a:latin typeface="Arial" pitchFamily="34" charset="0"/>
                <a:cs typeface="Arial" pitchFamily="34" charset="0"/>
              </a:rPr>
            </a:br>
            <a:r>
              <a:rPr lang="id-ID" sz="2000" dirty="0">
                <a:latin typeface="Arial" pitchFamily="34" charset="0"/>
                <a:cs typeface="Arial" pitchFamily="34" charset="0"/>
              </a:rPr>
              <a:t>2. implementasi</a:t>
            </a:r>
            <a:br>
              <a:rPr lang="id-ID" sz="2000" dirty="0">
                <a:latin typeface="Arial" pitchFamily="34" charset="0"/>
                <a:cs typeface="Arial" pitchFamily="34" charset="0"/>
              </a:rPr>
            </a:br>
            <a:r>
              <a:rPr lang="id-ID" sz="2000" dirty="0">
                <a:latin typeface="Arial" pitchFamily="34" charset="0"/>
                <a:cs typeface="Arial" pitchFamily="34" charset="0"/>
              </a:rPr>
              <a:t>3. operasi</a:t>
            </a:r>
            <a:br>
              <a:rPr lang="id-ID" sz="2000" dirty="0">
                <a:latin typeface="Arial" pitchFamily="34" charset="0"/>
                <a:cs typeface="Arial" pitchFamily="34" charset="0"/>
              </a:rPr>
            </a:br>
            <a:r>
              <a:rPr lang="id-ID" sz="2000" dirty="0">
                <a:latin typeface="Arial" pitchFamily="34" charset="0"/>
                <a:cs typeface="Arial" pitchFamily="34" charset="0"/>
              </a:rPr>
              <a:t>4</a:t>
            </a:r>
            <a:r>
              <a:rPr lang="id-ID" sz="2000">
                <a:latin typeface="Arial" pitchFamily="34" charset="0"/>
                <a:cs typeface="Arial" pitchFamily="34" charset="0"/>
              </a:rPr>
              <a:t>. keamanan</a:t>
            </a:r>
            <a:endParaRPr lang="id-ID" sz="2000" dirty="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76672"/>
            <a:ext cx="8786874" cy="5832648"/>
          </a:xfrm>
        </p:spPr>
        <p:txBody>
          <a:bodyPr>
            <a:normAutofit fontScale="25000" lnSpcReduction="20000"/>
          </a:bodyPr>
          <a:lstStyle/>
          <a:p>
            <a:pPr algn="just">
              <a:lnSpc>
                <a:spcPct val="160000"/>
              </a:lnSpc>
              <a:buNone/>
            </a:pPr>
            <a:r>
              <a:rPr lang="id-ID" sz="2800" i="1" dirty="0">
                <a:latin typeface="+mj-lt"/>
              </a:rPr>
              <a:t>		</a:t>
            </a:r>
            <a:r>
              <a:rPr lang="id-ID" sz="9600" i="1" dirty="0">
                <a:latin typeface="Arial" pitchFamily="34" charset="0"/>
                <a:cs typeface="Arial" pitchFamily="34" charset="0"/>
              </a:rPr>
              <a:t>Webmaster</a:t>
            </a:r>
            <a:r>
              <a:rPr lang="id-ID" sz="9600" dirty="0">
                <a:latin typeface="Arial" pitchFamily="34" charset="0"/>
                <a:cs typeface="Arial" pitchFamily="34" charset="0"/>
              </a:rPr>
              <a:t> bertanggung jawab atas isi dan penyajian situs Web perusahaan. Webmaster harus bekerja sama dengan spesialis jaringan untuk memastikan bahwa jaringan komunikasi antara perusahaan dan pelanggan dan atau sekutu bisnisnya selalu terbuka. Webmaster biasanya memiliki keahlian dalam manipulasi atau perancangan grafik. </a:t>
            </a:r>
            <a:r>
              <a:rPr lang="id-ID" sz="9600" i="1" dirty="0">
                <a:latin typeface="Arial" pitchFamily="34" charset="0"/>
                <a:cs typeface="Arial" pitchFamily="34" charset="0"/>
              </a:rPr>
              <a:t>Webmaster  </a:t>
            </a:r>
            <a:r>
              <a:rPr lang="id-ID" sz="9600" dirty="0">
                <a:latin typeface="Arial" pitchFamily="34" charset="0"/>
                <a:cs typeface="Arial" pitchFamily="34" charset="0"/>
              </a:rPr>
              <a:t>bertanggung jawab dalam membuat gambar-gambar yang tersedia tetap konsisten dan saling mendukung dalam seluruh halaman situs Web.</a:t>
            </a:r>
          </a:p>
          <a:p>
            <a:pPr>
              <a:lnSpc>
                <a:spcPct val="110000"/>
              </a:lnSpc>
              <a:buNone/>
            </a:pPr>
            <a:endParaRPr lang="id-ID" sz="9600" i="1" dirty="0">
              <a:latin typeface="Arial" pitchFamily="34" charset="0"/>
              <a:cs typeface="Arial" pitchFamily="34" charset="0"/>
            </a:endParaRPr>
          </a:p>
          <a:p>
            <a:pPr>
              <a:lnSpc>
                <a:spcPct val="170000"/>
              </a:lnSpc>
              <a:buFont typeface="Wingdings" pitchFamily="2" charset="2"/>
              <a:buChar char="Ø"/>
            </a:pPr>
            <a:r>
              <a:rPr lang="id-ID" sz="9600" dirty="0">
                <a:latin typeface="Arial" pitchFamily="34" charset="0"/>
                <a:cs typeface="Arial" pitchFamily="34" charset="0"/>
              </a:rPr>
              <a:t>Satu tugas penting seorang </a:t>
            </a:r>
            <a:r>
              <a:rPr lang="id-ID" sz="9600" i="1" dirty="0">
                <a:latin typeface="Arial" pitchFamily="34" charset="0"/>
                <a:cs typeface="Arial" pitchFamily="34" charset="0"/>
              </a:rPr>
              <a:t>webmaster </a:t>
            </a:r>
            <a:r>
              <a:rPr lang="id-ID" sz="9600" dirty="0">
                <a:latin typeface="Arial" pitchFamily="34" charset="0"/>
                <a:cs typeface="Arial" pitchFamily="34" charset="0"/>
              </a:rPr>
              <a:t>adalah melacak orang-orang yang mengunjungi halaman Web perusahaan.</a:t>
            </a:r>
            <a:endParaRPr lang="id-ID" sz="9600" i="1" dirty="0">
              <a:latin typeface="Arial" pitchFamily="34" charset="0"/>
              <a:cs typeface="Arial" pitchFamily="34" charset="0"/>
            </a:endParaRPr>
          </a:p>
        </p:txBody>
      </p:sp>
      <p:sp>
        <p:nvSpPr>
          <p:cNvPr id="4" name="TextBox 3"/>
          <p:cNvSpPr txBox="1"/>
          <p:nvPr/>
        </p:nvSpPr>
        <p:spPr>
          <a:xfrm>
            <a:off x="1667125" y="0"/>
            <a:ext cx="6553200" cy="646331"/>
          </a:xfrm>
          <a:prstGeom prst="rect">
            <a:avLst/>
          </a:prstGeom>
          <a:noFill/>
        </p:spPr>
        <p:txBody>
          <a:bodyPr wrap="square" rtlCol="0">
            <a:spAutoFit/>
          </a:bodyPr>
          <a:lstStyle/>
          <a:p>
            <a:pPr algn="ctr"/>
            <a:r>
              <a:rPr lang="id-ID" sz="3600" dirty="0">
                <a:solidFill>
                  <a:srgbClr val="FFFF00"/>
                </a:solidFill>
                <a:latin typeface="Arial" pitchFamily="34" charset="0"/>
                <a:cs typeface="Arial" pitchFamily="34" charset="0"/>
              </a:rPr>
              <a:t>Webmaster</a:t>
            </a:r>
            <a:endParaRPr lang="en-US" sz="3600" dirty="0">
              <a:solidFill>
                <a:srgbClr val="FFFF00"/>
              </a:solidFill>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lnSpc>
                <a:spcPct val="150000"/>
              </a:lnSpc>
              <a:buFont typeface="Wingdings" pitchFamily="2" charset="2"/>
              <a:buChar char="Ø"/>
            </a:pPr>
            <a:r>
              <a:rPr lang="id-ID" sz="2400" dirty="0">
                <a:latin typeface="+mj-lt"/>
              </a:rPr>
              <a:t> 	</a:t>
            </a:r>
            <a:r>
              <a:rPr lang="id-ID" sz="2800" dirty="0">
                <a:latin typeface="Arial" pitchFamily="34" charset="0"/>
                <a:cs typeface="Arial" pitchFamily="34" charset="0"/>
              </a:rPr>
              <a:t>Spesialis jaringan bekerja dengan analis sistem dan 	pengguna dalam membuat jaringan komunikasi data 	yang menyatukan sumber daya komputasi yang 	menyebar. </a:t>
            </a:r>
          </a:p>
          <a:p>
            <a:pPr algn="just">
              <a:lnSpc>
                <a:spcPct val="150000"/>
              </a:lnSpc>
              <a:buFont typeface="Wingdings" pitchFamily="2" charset="2"/>
              <a:buChar char="Ø"/>
            </a:pPr>
            <a:r>
              <a:rPr lang="id-ID" sz="2800" dirty="0">
                <a:latin typeface="Arial" pitchFamily="34" charset="0"/>
                <a:cs typeface="Arial" pitchFamily="34" charset="0"/>
              </a:rPr>
              <a:t>	memelihara jaringan yang memenuhi persyaratan 	untuk aplikasi-aplikasi berbasis web adalah hal yang 	sangat sulit untuk dilakukan, karena sebagian besar 	komunikasi terjadi di luar batasan perusahaan.</a:t>
            </a:r>
          </a:p>
        </p:txBody>
      </p:sp>
      <p:sp>
        <p:nvSpPr>
          <p:cNvPr id="4" name="TextBox 3"/>
          <p:cNvSpPr txBox="1"/>
          <p:nvPr/>
        </p:nvSpPr>
        <p:spPr>
          <a:xfrm>
            <a:off x="1638703" y="692696"/>
            <a:ext cx="6553200" cy="646331"/>
          </a:xfrm>
          <a:prstGeom prst="rect">
            <a:avLst/>
          </a:prstGeom>
          <a:noFill/>
        </p:spPr>
        <p:txBody>
          <a:bodyPr wrap="square" rtlCol="0">
            <a:spAutoFit/>
          </a:bodyPr>
          <a:lstStyle/>
          <a:p>
            <a:pPr algn="ctr"/>
            <a:r>
              <a:rPr lang="id-ID" sz="3600" dirty="0">
                <a:solidFill>
                  <a:srgbClr val="FFFF00"/>
                </a:solidFill>
                <a:latin typeface="Arial" pitchFamily="34" charset="0"/>
                <a:cs typeface="Arial" pitchFamily="34" charset="0"/>
              </a:rPr>
              <a:t>Spesialis</a:t>
            </a:r>
            <a:r>
              <a:rPr lang="id-ID" sz="3600" dirty="0">
                <a:latin typeface="Arial" pitchFamily="34" charset="0"/>
                <a:cs typeface="Arial" pitchFamily="34" charset="0"/>
              </a:rPr>
              <a:t> </a:t>
            </a:r>
            <a:r>
              <a:rPr lang="id-ID" sz="3600" dirty="0">
                <a:solidFill>
                  <a:srgbClr val="FFFF00"/>
                </a:solidFill>
                <a:latin typeface="Arial" pitchFamily="34" charset="0"/>
                <a:cs typeface="Arial" pitchFamily="34" charset="0"/>
              </a:rPr>
              <a:t>jaringan</a:t>
            </a:r>
            <a:endParaRPr lang="en-US" sz="3600" dirty="0">
              <a:solidFill>
                <a:srgbClr val="FFFF00"/>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42918"/>
            <a:ext cx="8229600" cy="5500726"/>
          </a:xfrm>
        </p:spPr>
        <p:txBody>
          <a:bodyPr>
            <a:normAutofit fontScale="90000"/>
          </a:bodyPr>
          <a:lstStyle/>
          <a:p>
            <a:pPr algn="l">
              <a:lnSpc>
                <a:spcPct val="150000"/>
              </a:lnSpc>
            </a:pPr>
            <a:r>
              <a:rPr lang="id-ID" sz="2700" dirty="0">
                <a:solidFill>
                  <a:srgbClr val="FFFF00"/>
                </a:solidFill>
                <a:latin typeface="Arial" pitchFamily="34" charset="0"/>
                <a:cs typeface="Arial" pitchFamily="34" charset="0"/>
              </a:rPr>
              <a:t>Programer</a:t>
            </a:r>
            <a:br>
              <a:rPr lang="id-ID" sz="2700" dirty="0">
                <a:solidFill>
                  <a:srgbClr val="FFFF00"/>
                </a:solidFill>
                <a:latin typeface="Arial" pitchFamily="34" charset="0"/>
                <a:cs typeface="Arial" pitchFamily="34" charset="0"/>
              </a:rPr>
            </a:br>
            <a:r>
              <a:rPr lang="id-ID" sz="2700" dirty="0">
                <a:latin typeface="Arial" pitchFamily="34" charset="0"/>
                <a:cs typeface="Arial" pitchFamily="34" charset="0"/>
              </a:rPr>
              <a:t>programer menggunakan dokumentasi yang dibuat oleh sistem analis untuk membuat kode program komputer yang mengubah data menjadi informasi yang dibutuhkan oleh pengguna.</a:t>
            </a:r>
            <a:br>
              <a:rPr lang="id-ID" sz="2700" dirty="0">
                <a:latin typeface="Arial" pitchFamily="34" charset="0"/>
                <a:cs typeface="Arial" pitchFamily="34" charset="0"/>
              </a:rPr>
            </a:br>
            <a:br>
              <a:rPr lang="id-ID" sz="2700" dirty="0"/>
            </a:br>
            <a:r>
              <a:rPr lang="id-ID" sz="2700" dirty="0">
                <a:solidFill>
                  <a:srgbClr val="FFFF00"/>
                </a:solidFill>
                <a:latin typeface="Arial" pitchFamily="34" charset="0"/>
                <a:cs typeface="Arial" pitchFamily="34" charset="0"/>
              </a:rPr>
              <a:t>Operator</a:t>
            </a:r>
            <a:br>
              <a:rPr lang="id-ID" sz="2700" dirty="0">
                <a:solidFill>
                  <a:srgbClr val="FFFF00"/>
                </a:solidFill>
                <a:latin typeface="Arial" pitchFamily="34" charset="0"/>
                <a:cs typeface="Arial" pitchFamily="34" charset="0"/>
              </a:rPr>
            </a:br>
            <a:r>
              <a:rPr lang="id-ID" sz="2700" dirty="0">
                <a:solidFill>
                  <a:schemeClr val="tx1"/>
                </a:solidFill>
                <a:latin typeface="Arial" pitchFamily="34" charset="0"/>
                <a:ea typeface="Tahoma" pitchFamily="34" charset="0"/>
                <a:cs typeface="Arial" pitchFamily="34" charset="0"/>
              </a:rPr>
              <a:t>Operator menjalankan peralatan komputasi berskala besar, seperti komputer </a:t>
            </a:r>
            <a:r>
              <a:rPr lang="id-ID" sz="2700" i="1" dirty="0">
                <a:solidFill>
                  <a:schemeClr val="tx1"/>
                </a:solidFill>
                <a:latin typeface="Arial" pitchFamily="34" charset="0"/>
                <a:ea typeface="Tahoma" pitchFamily="34" charset="0"/>
                <a:cs typeface="Arial" pitchFamily="34" charset="0"/>
              </a:rPr>
              <a:t>mainframe </a:t>
            </a:r>
            <a:r>
              <a:rPr lang="id-ID" sz="2700" dirty="0">
                <a:solidFill>
                  <a:schemeClr val="tx1"/>
                </a:solidFill>
                <a:latin typeface="Arial" pitchFamily="34" charset="0"/>
                <a:ea typeface="Tahoma" pitchFamily="34" charset="0"/>
                <a:cs typeface="Arial" pitchFamily="34" charset="0"/>
              </a:rPr>
              <a:t>dan server, yang biasanya berlokasi dalam fasilitas komputasi perusahaan.</a:t>
            </a:r>
            <a:br>
              <a:rPr lang="id-ID" sz="2700" dirty="0">
                <a:latin typeface="Arial" pitchFamily="34" charset="0"/>
                <a:ea typeface="Tahoma" pitchFamily="34" charset="0"/>
                <a:cs typeface="Arial" pitchFamily="34" charset="0"/>
              </a:rPr>
            </a:br>
            <a:endParaRPr lang="id-ID" sz="2700" dirty="0">
              <a:solidFill>
                <a:srgbClr val="FFFF00"/>
              </a:solidFill>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779</TotalTime>
  <Words>1794</Words>
  <Application>Microsoft Office PowerPoint</Application>
  <PresentationFormat>On-screen Show (4:3)</PresentationFormat>
  <Paragraphs>276</Paragraphs>
  <Slides>36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Arial</vt:lpstr>
      <vt:lpstr>Arial Rounded MT Bold</vt:lpstr>
      <vt:lpstr>Calibri</vt:lpstr>
      <vt:lpstr>Consolas</vt:lpstr>
      <vt:lpstr>Corbel</vt:lpstr>
      <vt:lpstr>Tahoma</vt:lpstr>
      <vt:lpstr>Wingdings</vt:lpstr>
      <vt:lpstr>Wingdings 2</vt:lpstr>
      <vt:lpstr>Wingdings 3</vt:lpstr>
      <vt:lpstr>Metro</vt:lpstr>
      <vt:lpstr>PowerPoint Presentation</vt:lpstr>
      <vt:lpstr>PowerPoint Presentation</vt:lpstr>
      <vt:lpstr>PowerPoint Presentation</vt:lpstr>
      <vt:lpstr>PowerPoint Presentation</vt:lpstr>
      <vt:lpstr>PowerPoint Presentation</vt:lpstr>
      <vt:lpstr>Analisis Sistem Analisis sistem adalah orang yang ahli dalam mendefinisikan masalah dan dalam membuat dokumentasi tertulis mengenai bagaimana komputer akan membantu menyelesaikan masalah-masalah tersebut.  Administrator Basis Data Tugas DBA  dalam empat area utama yaitu: 1. perencanaan 2. implementasi 3. operasi 4. keamanan</vt:lpstr>
      <vt:lpstr>PowerPoint Presentation</vt:lpstr>
      <vt:lpstr>PowerPoint Presentation</vt:lpstr>
      <vt:lpstr>Programer programer menggunakan dokumentasi yang dibuat oleh sistem analis untuk membuat kode program komputer yang mengubah data menjadi informasi yang dibutuhkan oleh pengguna.  Operator Operator menjalankan peralatan komputasi berskala besar, seperti komputer mainframe dan server, yang biasanya berlokasi dalam fasilitas komputasi perusahaan. </vt:lpstr>
      <vt:lpstr>PowerPoint Presentation</vt:lpstr>
      <vt:lpstr>Tren dari struktur tersentralisasi ke Desentralisasi</vt:lpstr>
      <vt:lpstr>PowerPoint Presentation</vt:lpstr>
      <vt:lpstr> Pertama, IT kini memainkan peranan yang lebih besar di perusahaan daripada di masa lalu.  Kedua, Perubahan teknologi yang pesat menuntut agar struktur memberikan perhatian khusus untuk mengembangkan pengetahuan dan keahlian informasi bagi pengguna sistem maupun pengembang, sekaligus memanfaatkan segala jenis sumber daya informasi yang tersedia dari vendor dan konsultan.  </vt:lpstr>
      <vt:lpstr>PowerPoint Presentation</vt:lpstr>
      <vt:lpstr>PowerPoint Presentation</vt:lpstr>
      <vt:lpstr>Komputasi Pengguna Akhir</vt:lpstr>
      <vt:lpstr>PowerPoint Presentation</vt:lpstr>
      <vt:lpstr>         Rantai komunikasi komputasi pengguna akhir</vt:lpstr>
      <vt:lpstr>Pengguna akhir tidak perlu bertanggung jawab penuh atas pengembangan sistem, namun harus menanggung sebagian tanggung jawab tersebut. Dalam banyak kasus, pengguna akan bekerja sama dengan spesialis informasi dalam mengembangkan sistem           Konsep EUC lebih diartikan bahwa spesialis informasi akan lebih banyak memainkan peranan konsultasi daripada yang sebelumnya mereka lakukan.</vt:lpstr>
      <vt:lpstr>Pengguna Sebagai Suatu Sumber Daya Informasi</vt:lpstr>
      <vt:lpstr>Risiko Komputasi Pengguna Akhir</vt:lpstr>
      <vt:lpstr>Kriteria Pendidikan, Pengetahuan, dan Keahlian yang Dibutuhkan untuk Karier di Bidang Layanan Informasi </vt:lpstr>
      <vt:lpstr>Pengetahuan  Pengembangan Sistem </vt:lpstr>
      <vt:lpstr>Keahlian Pengembangan Sistem </vt:lpstr>
      <vt:lpstr>Mengelola Pengetahuan Yang Ditunjukkan Oleh Sumber Daya Informasi Perusahaan</vt:lpstr>
      <vt:lpstr>Otomatisasi Kantor</vt:lpstr>
      <vt:lpstr>Figur 4.6, model OA</vt:lpstr>
      <vt:lpstr>Pergeseran dari Pemecahan Masalah Administratif ke Manajerial</vt:lpstr>
      <vt:lpstr>Kantor Maya</vt:lpstr>
      <vt:lpstr>Telecommunicating</vt:lpstr>
      <vt:lpstr>Hoteling </vt:lpstr>
      <vt:lpstr>Keuntungan dan Kerugian Kantor Maya</vt:lpstr>
      <vt:lpstr>Organisasi Maya </vt:lpstr>
      <vt:lpstr>Dampak Sosial Organisasi Maya</vt:lpstr>
      <vt:lpstr>Menempatkan Pengguna Sistem dan Spesialis Informasi pada Perspektif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INFORMATIKA MANAJEMEN</dc:title>
  <dc:creator>Melly</dc:creator>
  <cp:lastModifiedBy>Ilham Kudratul Alam</cp:lastModifiedBy>
  <cp:revision>84</cp:revision>
  <dcterms:created xsi:type="dcterms:W3CDTF">2013-09-30T12:16:42Z</dcterms:created>
  <dcterms:modified xsi:type="dcterms:W3CDTF">2021-03-24T01:12:00Z</dcterms:modified>
</cp:coreProperties>
</file>